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351" r:id="rId2"/>
    <p:sldId id="352" r:id="rId3"/>
    <p:sldId id="353" r:id="rId4"/>
    <p:sldId id="354" r:id="rId5"/>
    <p:sldId id="355" r:id="rId6"/>
    <p:sldId id="257" r:id="rId7"/>
    <p:sldId id="258" r:id="rId8"/>
    <p:sldId id="286" r:id="rId9"/>
    <p:sldId id="287" r:id="rId10"/>
    <p:sldId id="288" r:id="rId11"/>
    <p:sldId id="324" r:id="rId12"/>
    <p:sldId id="259" r:id="rId13"/>
    <p:sldId id="261" r:id="rId14"/>
    <p:sldId id="262" r:id="rId15"/>
    <p:sldId id="264" r:id="rId16"/>
    <p:sldId id="290" r:id="rId17"/>
    <p:sldId id="265" r:id="rId18"/>
    <p:sldId id="291" r:id="rId19"/>
    <p:sldId id="292" r:id="rId20"/>
    <p:sldId id="301" r:id="rId21"/>
    <p:sldId id="293" r:id="rId22"/>
    <p:sldId id="294" r:id="rId23"/>
    <p:sldId id="302" r:id="rId24"/>
    <p:sldId id="295" r:id="rId25"/>
    <p:sldId id="296" r:id="rId26"/>
    <p:sldId id="298" r:id="rId27"/>
    <p:sldId id="297" r:id="rId28"/>
    <p:sldId id="300" r:id="rId29"/>
    <p:sldId id="303" r:id="rId30"/>
    <p:sldId id="312" r:id="rId31"/>
    <p:sldId id="305" r:id="rId32"/>
    <p:sldId id="304" r:id="rId33"/>
    <p:sldId id="306" r:id="rId34"/>
    <p:sldId id="307" r:id="rId35"/>
    <p:sldId id="308" r:id="rId36"/>
    <p:sldId id="309" r:id="rId37"/>
    <p:sldId id="310" r:id="rId38"/>
    <p:sldId id="311" r:id="rId39"/>
    <p:sldId id="313" r:id="rId40"/>
    <p:sldId id="321" r:id="rId41"/>
    <p:sldId id="322" r:id="rId42"/>
    <p:sldId id="323" r:id="rId43"/>
    <p:sldId id="315" r:id="rId44"/>
    <p:sldId id="316" r:id="rId45"/>
    <p:sldId id="317" r:id="rId46"/>
    <p:sldId id="318" r:id="rId47"/>
    <p:sldId id="319" r:id="rId48"/>
    <p:sldId id="320" r:id="rId49"/>
    <p:sldId id="356" r:id="rId50"/>
    <p:sldId id="357" r:id="rId51"/>
    <p:sldId id="358" r:id="rId52"/>
    <p:sldId id="360" r:id="rId53"/>
    <p:sldId id="359"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83" r:id="rId70"/>
    <p:sldId id="376" r:id="rId71"/>
    <p:sldId id="377" r:id="rId72"/>
    <p:sldId id="378" r:id="rId73"/>
    <p:sldId id="380" r:id="rId74"/>
    <p:sldId id="381" r:id="rId75"/>
    <p:sldId id="382" r:id="rId76"/>
    <p:sldId id="384" r:id="rId77"/>
    <p:sldId id="385" r:id="rId78"/>
    <p:sldId id="38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4" autoAdjust="0"/>
    <p:restoredTop sz="94660"/>
  </p:normalViewPr>
  <p:slideViewPr>
    <p:cSldViewPr snapToGrid="0">
      <p:cViewPr varScale="1">
        <p:scale>
          <a:sx n="168" d="100"/>
          <a:sy n="168" d="100"/>
        </p:scale>
        <p:origin x="76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7329648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153EFE-EB80-4C99-93D8-948EE4417247}"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41142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153EFE-EB80-4C99-93D8-948EE4417247}"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358669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188170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6683378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153EFE-EB80-4C99-93D8-948EE4417247}" type="datetimeFigureOut">
              <a:rPr lang="en-US" smtClean="0"/>
              <a:t>9/26/2023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41732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792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153EFE-EB80-4C99-93D8-948EE4417247}" type="datetimeFigureOut">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86399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53EFE-EB80-4C99-93D8-948EE4417247}" type="datetimeFigureOut">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154912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3153EFE-EB80-4C99-93D8-948EE4417247}" type="datetimeFigureOut">
              <a:rPr lang="en-US" smtClean="0"/>
              <a:t>9/26/2023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50388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3153EFE-EB80-4C99-93D8-948EE4417247}" type="datetimeFigureOut">
              <a:rPr lang="en-US" smtClean="0"/>
              <a:t>9/26/2023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342164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153EFE-EB80-4C99-93D8-948EE4417247}" type="datetimeFigureOut">
              <a:rPr lang="en-US" smtClean="0"/>
              <a:t>9/26/2023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90843C-0285-4839-8E48-3AB061BA4848}" type="slidenum">
              <a:rPr lang="en-US" smtClean="0"/>
              <a:t>‹#›</a:t>
            </a:fld>
            <a:endParaRPr lang="en-US"/>
          </a:p>
        </p:txBody>
      </p:sp>
    </p:spTree>
    <p:extLst>
      <p:ext uri="{BB962C8B-B14F-4D97-AF65-F5344CB8AC3E}">
        <p14:creationId xmlns:p14="http://schemas.microsoft.com/office/powerpoint/2010/main" val="76454089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5DC8-4C1A-04AF-FDB2-5C9E99AA2203}"/>
              </a:ext>
            </a:extLst>
          </p:cNvPr>
          <p:cNvSpPr>
            <a:spLocks noGrp="1"/>
          </p:cNvSpPr>
          <p:nvPr>
            <p:ph type="ctrTitle"/>
          </p:nvPr>
        </p:nvSpPr>
        <p:spPr/>
        <p:txBody>
          <a:bodyPr/>
          <a:lstStyle/>
          <a:p>
            <a:r>
              <a:rPr lang="en-US" b="0" i="0" dirty="0">
                <a:effectLst/>
                <a:latin typeface="Arial" panose="020B0604020202020204" pitchFamily="34" charset="0"/>
              </a:rPr>
              <a:t>PPEM using Homomorphic encryption</a:t>
            </a:r>
            <a:endParaRPr lang="LID4096" dirty="0"/>
          </a:p>
        </p:txBody>
      </p:sp>
      <p:sp>
        <p:nvSpPr>
          <p:cNvPr id="3" name="Subtitle 2">
            <a:extLst>
              <a:ext uri="{FF2B5EF4-FFF2-40B4-BE49-F238E27FC236}">
                <a16:creationId xmlns:a16="http://schemas.microsoft.com/office/drawing/2014/main" id="{63032FF7-0E52-22EE-2A3F-CE2B4BC89234}"/>
              </a:ext>
            </a:extLst>
          </p:cNvPr>
          <p:cNvSpPr>
            <a:spLocks noGrp="1"/>
          </p:cNvSpPr>
          <p:nvPr>
            <p:ph type="subTitle" idx="1"/>
          </p:nvPr>
        </p:nvSpPr>
        <p:spPr/>
        <p:txBody>
          <a:bodyPr>
            <a:normAutofit fontScale="85000" lnSpcReduction="10000"/>
          </a:bodyPr>
          <a:lstStyle/>
          <a:p>
            <a:r>
              <a:rPr lang="en-US" dirty="0"/>
              <a:t>Prof. Adi </a:t>
            </a:r>
            <a:r>
              <a:rPr lang="en-US" dirty="0" err="1"/>
              <a:t>Akavia's</a:t>
            </a:r>
            <a:r>
              <a:rPr lang="en-US" dirty="0"/>
              <a:t> Secure Cloud Computing Laboratory, Fall 2022-2023</a:t>
            </a:r>
            <a:endParaRPr lang="he-IL" dirty="0"/>
          </a:p>
          <a:p>
            <a:r>
              <a:rPr lang="en-US" dirty="0"/>
              <a:t>Supervised by Prof. Adi </a:t>
            </a:r>
            <a:r>
              <a:rPr lang="en-US" dirty="0" err="1"/>
              <a:t>Akavia</a:t>
            </a:r>
            <a:endParaRPr lang="en-US" dirty="0"/>
          </a:p>
          <a:p>
            <a:r>
              <a:rPr lang="en-US" dirty="0"/>
              <a:t>Abed-</a:t>
            </a:r>
            <a:r>
              <a:rPr lang="en-US" dirty="0" err="1"/>
              <a:t>Elrahman</a:t>
            </a:r>
            <a:r>
              <a:rPr lang="en-US" dirty="0"/>
              <a:t> Abu Hussein, Michael Rodel</a:t>
            </a:r>
            <a:endParaRPr lang="LID4096" dirty="0"/>
          </a:p>
          <a:p>
            <a:endParaRPr lang="LID4096" dirty="0"/>
          </a:p>
        </p:txBody>
      </p:sp>
    </p:spTree>
    <p:extLst>
      <p:ext uri="{BB962C8B-B14F-4D97-AF65-F5344CB8AC3E}">
        <p14:creationId xmlns:p14="http://schemas.microsoft.com/office/powerpoint/2010/main" val="412521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Mixture model</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062" y="2291262"/>
            <a:ext cx="8779512" cy="2879256"/>
          </a:xfrm>
        </p:spPr>
        <p:txBody>
          <a:bodyPr>
            <a:normAutofit/>
          </a:bodyPr>
          <a:lstStyle/>
          <a:p>
            <a:r>
              <a:rPr lang="en-US" sz="2400" dirty="0"/>
              <a:t>A mixture model uses probabilistic way of doing soft clustering </a:t>
            </a:r>
          </a:p>
          <a:p>
            <a:r>
              <a:rPr lang="en-US" sz="2400" dirty="0"/>
              <a:t>Each cluster uses a generative model gaussian or multinomial </a:t>
            </a:r>
          </a:p>
          <a:p>
            <a:r>
              <a:rPr lang="en-US" sz="2400" dirty="0"/>
              <a:t>With parameters that are </a:t>
            </a:r>
            <a:r>
              <a:rPr lang="en-US" sz="2400" u="sng" dirty="0"/>
              <a:t>partially unknown</a:t>
            </a:r>
            <a:endParaRPr lang="he-IL" sz="2400" u="sng" dirty="0"/>
          </a:p>
        </p:txBody>
      </p:sp>
    </p:spTree>
    <p:extLst>
      <p:ext uri="{BB962C8B-B14F-4D97-AF65-F5344CB8AC3E}">
        <p14:creationId xmlns:p14="http://schemas.microsoft.com/office/powerpoint/2010/main" val="38523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latin typeface="Times New Roman" panose="02020603050405020304" pitchFamily="18" charset="0"/>
                <a:cs typeface="Times New Roman" panose="02020603050405020304" pitchFamily="18" charset="0"/>
              </a:rPr>
              <a:t>Mixture models</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000" dirty="0"/>
              <a:t>Mixture models that are relevant to the PPEM that we will show and a rivaling PPEM :</a:t>
            </a:r>
          </a:p>
          <a:p>
            <a:pPr lvl="1">
              <a:buFont typeface="Wingdings" panose="05000000000000000000" pitchFamily="2" charset="2"/>
              <a:buChar char="v"/>
            </a:pPr>
            <a:r>
              <a:rPr lang="en-US" sz="1800" dirty="0"/>
              <a:t>Normal Mixture Model NMM:</a:t>
            </a:r>
          </a:p>
          <a:p>
            <a:pPr lvl="3">
              <a:buFont typeface="Wingdings" panose="05000000000000000000" pitchFamily="2" charset="2"/>
              <a:buChar char="v"/>
            </a:pPr>
            <a:r>
              <a:rPr lang="en-US" sz="1800" dirty="0"/>
              <a:t>As an example we can use Normal distribution in this Mixture Model.7</a:t>
            </a:r>
          </a:p>
          <a:p>
            <a:pPr lvl="1">
              <a:buFont typeface="Wingdings" panose="05000000000000000000" pitchFamily="2" charset="2"/>
              <a:buChar char="v"/>
            </a:pPr>
            <a:r>
              <a:rPr lang="en-US" sz="1800" dirty="0"/>
              <a:t>t-Mixture Model </a:t>
            </a:r>
            <a:r>
              <a:rPr lang="en-US" sz="1800" dirty="0" err="1"/>
              <a:t>tMM</a:t>
            </a:r>
            <a:r>
              <a:rPr lang="en-US" sz="1800" dirty="0"/>
              <a:t>:</a:t>
            </a:r>
          </a:p>
          <a:p>
            <a:pPr lvl="3">
              <a:buFont typeface="Wingdings" panose="05000000000000000000" pitchFamily="2" charset="2"/>
              <a:buChar char="v"/>
            </a:pPr>
            <a:r>
              <a:rPr lang="en-US" sz="1800" dirty="0"/>
              <a:t>Which </a:t>
            </a:r>
            <a:r>
              <a:rPr lang="en-US" sz="2000" dirty="0"/>
              <a:t>adopts the (multivariate) t-density as its component density compared to NMM.</a:t>
            </a:r>
            <a:endParaRPr lang="en-US" sz="1800" dirty="0"/>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101448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5C4F7-B3D3-456B-AEE9-4DA7F7DF55A3}"/>
              </a:ext>
            </a:extLst>
          </p:cNvPr>
          <p:cNvSpPr>
            <a:spLocks noGrp="1"/>
          </p:cNvSpPr>
          <p:nvPr>
            <p:ph type="title"/>
          </p:nvPr>
        </p:nvSpPr>
        <p:spPr>
          <a:xfrm>
            <a:off x="2231136" y="466344"/>
            <a:ext cx="7729728" cy="1188720"/>
          </a:xfrm>
          <a:solidFill>
            <a:srgbClr val="FFFFFF"/>
          </a:solidFill>
        </p:spPr>
        <p:txBody>
          <a:bodyPr>
            <a:normAutofit fontScale="90000"/>
          </a:bodyPr>
          <a:lstStyle/>
          <a:p>
            <a:r>
              <a:rPr lang="en-US" sz="3200" dirty="0"/>
              <a:t>Expectation maximization algorithm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9F241C-6F34-40E0-9F00-43A89D6C7073}"/>
              </a:ext>
            </a:extLst>
          </p:cNvPr>
          <p:cNvSpPr>
            <a:spLocks noGrp="1"/>
          </p:cNvSpPr>
          <p:nvPr>
            <p:ph idx="1"/>
          </p:nvPr>
        </p:nvSpPr>
        <p:spPr>
          <a:xfrm>
            <a:off x="1706244" y="1972188"/>
            <a:ext cx="8779512" cy="2879256"/>
          </a:xfrm>
        </p:spPr>
        <p:txBody>
          <a:bodyPr>
            <a:normAutofit/>
          </a:bodyPr>
          <a:lstStyle/>
          <a:p>
            <a:r>
              <a:rPr lang="en-US" sz="2400" dirty="0"/>
              <a:t>EM algorithm uses the mixture model as it uses a probabilistically grounded way of doing soft clustering </a:t>
            </a:r>
          </a:p>
          <a:p>
            <a:r>
              <a:rPr lang="en-US" sz="2400" dirty="0"/>
              <a:t>Each cluster corresponds to a gaussian (normal) distribution. </a:t>
            </a:r>
          </a:p>
          <a:p>
            <a:r>
              <a:rPr lang="en-US" sz="2400" dirty="0"/>
              <a:t>What we want to discover using the EM algorithm is the parameters which are the mean or covariance that are unknown</a:t>
            </a:r>
            <a:endParaRPr lang="he-IL" sz="2400" dirty="0"/>
          </a:p>
        </p:txBody>
      </p:sp>
    </p:spTree>
    <p:extLst>
      <p:ext uri="{BB962C8B-B14F-4D97-AF65-F5344CB8AC3E}">
        <p14:creationId xmlns:p14="http://schemas.microsoft.com/office/powerpoint/2010/main" val="421532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D9D15-DF70-492E-9258-F710D87165E3}"/>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t>Gaussian distribution / normal distribution</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FAE599-F729-46CB-9A53-8B960F0DB175}"/>
                  </a:ext>
                </a:extLst>
              </p:cNvPr>
              <p:cNvSpPr>
                <a:spLocks noGrp="1"/>
              </p:cNvSpPr>
              <p:nvPr>
                <p:ph idx="1"/>
              </p:nvPr>
            </p:nvSpPr>
            <p:spPr>
              <a:xfrm>
                <a:off x="1706062" y="1924050"/>
                <a:ext cx="8779512" cy="3246468"/>
              </a:xfrm>
            </p:spPr>
            <p:txBody>
              <a:bodyPr>
                <a:noAutofit/>
              </a:bodyPr>
              <a:lstStyle/>
              <a:p>
                <a14:m>
                  <m:oMath xmlns:m="http://schemas.openxmlformats.org/officeDocument/2006/math">
                    <m:r>
                      <a:rPr lang="en-US" i="1">
                        <a:latin typeface="Cambria Math" panose="02040503050406030204" pitchFamily="18" charset="0"/>
                      </a:rPr>
                      <m:t>𝜇</m:t>
                    </m:r>
                  </m:oMath>
                </a14:m>
                <a:r>
                  <a:rPr lang="en-US" dirty="0"/>
                  <a:t>: is the mean or expectation of the distribution </a:t>
                </a:r>
              </a:p>
              <a:p>
                <a14:m>
                  <m:oMath xmlns:m="http://schemas.openxmlformats.org/officeDocument/2006/math">
                    <m:r>
                      <a:rPr lang="en-US" i="1">
                        <a:latin typeface="Cambria Math" panose="02040503050406030204" pitchFamily="18" charset="0"/>
                      </a:rPr>
                      <m:t>𝜎</m:t>
                    </m:r>
                  </m:oMath>
                </a14:m>
                <a:r>
                  <a:rPr lang="en-US" dirty="0"/>
                  <a:t>: is the standard deviation </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en-US" dirty="0"/>
                  <a:t>: is the variance of the distribution </a:t>
                </a:r>
              </a:p>
              <a:p>
                <a:r>
                  <a:rPr lang="en-US" dirty="0"/>
                  <a:t>Normal distribution function : </a:t>
                </a:r>
              </a:p>
              <a:p>
                <a:pPr lvl="2"/>
                <a:r>
                  <a:rPr lang="en-US" sz="3600" dirty="0"/>
                  <a:t>P</a:t>
                </a:r>
                <a14:m>
                  <m:oMath xmlns:m="http://schemas.openxmlformats.org/officeDocument/2006/math">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𝜎</m:t>
                        </m:r>
                        <m:rad>
                          <m:radPr>
                            <m:degHide m:val="on"/>
                            <m:ctrlPr>
                              <a:rPr lang="en-US" sz="3600" i="1">
                                <a:latin typeface="Cambria Math" panose="02040503050406030204" pitchFamily="18" charset="0"/>
                              </a:rPr>
                            </m:ctrlPr>
                          </m:radPr>
                          <m:deg/>
                          <m:e>
                            <m:r>
                              <a:rPr lang="en-US" sz="3600" i="1">
                                <a:latin typeface="Cambria Math" panose="02040503050406030204" pitchFamily="18" charset="0"/>
                              </a:rPr>
                              <m:t>2</m:t>
                            </m:r>
                            <m:r>
                              <a:rPr lang="en-US" sz="3600" i="1">
                                <a:latin typeface="Cambria Math" panose="02040503050406030204" pitchFamily="18" charset="0"/>
                              </a:rPr>
                              <m:t>𝜋</m:t>
                            </m:r>
                          </m:e>
                        </m:rad>
                      </m:den>
                    </m:f>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sSup>
                          <m:sSupPr>
                            <m:ctrlPr>
                              <a:rPr lang="en-US" sz="3600" i="1">
                                <a:latin typeface="Cambria Math" panose="02040503050406030204" pitchFamily="18" charset="0"/>
                              </a:rPr>
                            </m:ctrlPr>
                          </m:sSupPr>
                          <m:e>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2</m:t>
                                </m:r>
                              </m:den>
                            </m:f>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d>
                                      <m:dPr>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𝜇</m:t>
                                        </m:r>
                                      </m:e>
                                    </m:d>
                                  </m:num>
                                  <m:den>
                                    <m:r>
                                      <a:rPr lang="en-US" sz="3600" i="1">
                                        <a:latin typeface="Cambria Math" panose="02040503050406030204" pitchFamily="18" charset="0"/>
                                      </a:rPr>
                                      <m:t>𝜎</m:t>
                                    </m:r>
                                  </m:den>
                                </m:f>
                              </m:e>
                            </m:d>
                          </m:e>
                          <m:sup>
                            <m:r>
                              <a:rPr lang="en-US" sz="3600" i="1">
                                <a:latin typeface="Cambria Math" panose="02040503050406030204" pitchFamily="18" charset="0"/>
                              </a:rPr>
                              <m:t>2</m:t>
                            </m:r>
                          </m:sup>
                        </m:sSup>
                      </m:sup>
                    </m:sSup>
                  </m:oMath>
                </a14:m>
                <a:endParaRPr lang="he-IL" dirty="0"/>
              </a:p>
            </p:txBody>
          </p:sp>
        </mc:Choice>
        <mc:Fallback xmlns="">
          <p:sp>
            <p:nvSpPr>
              <p:cNvPr id="3" name="Content Placeholder 2">
                <a:extLst>
                  <a:ext uri="{FF2B5EF4-FFF2-40B4-BE49-F238E27FC236}">
                    <a16:creationId xmlns:a16="http://schemas.microsoft.com/office/drawing/2014/main" id="{21FAE599-F729-46CB-9A53-8B960F0DB175}"/>
                  </a:ext>
                </a:extLst>
              </p:cNvPr>
              <p:cNvSpPr>
                <a:spLocks noGrp="1" noRot="1" noChangeAspect="1" noMove="1" noResize="1" noEditPoints="1" noAdjustHandles="1" noChangeArrowheads="1" noChangeShapeType="1" noTextEdit="1"/>
              </p:cNvSpPr>
              <p:nvPr>
                <p:ph idx="1"/>
              </p:nvPr>
            </p:nvSpPr>
            <p:spPr>
              <a:xfrm>
                <a:off x="1706062" y="1924050"/>
                <a:ext cx="8779512" cy="3246468"/>
              </a:xfrm>
              <a:blipFill>
                <a:blip r:embed="rId2"/>
                <a:stretch>
                  <a:fillRect l="-486" t="-1128"/>
                </a:stretch>
              </a:blipFill>
            </p:spPr>
            <p:txBody>
              <a:bodyPr/>
              <a:lstStyle/>
              <a:p>
                <a:r>
                  <a:rPr lang="he-IL">
                    <a:noFill/>
                  </a:rPr>
                  <a:t> </a:t>
                </a:r>
              </a:p>
            </p:txBody>
          </p:sp>
        </mc:Fallback>
      </mc:AlternateContent>
      <p:pic>
        <p:nvPicPr>
          <p:cNvPr id="7" name="תמונה 6">
            <a:extLst>
              <a:ext uri="{FF2B5EF4-FFF2-40B4-BE49-F238E27FC236}">
                <a16:creationId xmlns:a16="http://schemas.microsoft.com/office/drawing/2014/main" id="{179103EA-C930-43D5-B06D-CDD123104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559" y="3098332"/>
            <a:ext cx="3575129" cy="2602538"/>
          </a:xfrm>
          <a:prstGeom prst="rect">
            <a:avLst/>
          </a:prstGeom>
        </p:spPr>
      </p:pic>
    </p:spTree>
    <p:extLst>
      <p:ext uri="{BB962C8B-B14F-4D97-AF65-F5344CB8AC3E}">
        <p14:creationId xmlns:p14="http://schemas.microsoft.com/office/powerpoint/2010/main" val="66153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5DC87-09AE-4471-BFF9-16E21FBC74C8}"/>
              </a:ext>
            </a:extLst>
          </p:cNvPr>
          <p:cNvSpPr>
            <a:spLocks noGrp="1"/>
          </p:cNvSpPr>
          <p:nvPr>
            <p:ph type="title"/>
          </p:nvPr>
        </p:nvSpPr>
        <p:spPr>
          <a:xfrm>
            <a:off x="2231136" y="467418"/>
            <a:ext cx="7729728" cy="1188720"/>
          </a:xfrm>
          <a:solidFill>
            <a:srgbClr val="FFFFFF"/>
          </a:solidFill>
        </p:spPr>
        <p:txBody>
          <a:bodyPr>
            <a:normAutofit fontScale="90000"/>
          </a:bodyPr>
          <a:lstStyle/>
          <a:p>
            <a:r>
              <a:rPr lang="en-US" sz="3200" dirty="0"/>
              <a:t>We will first use an example of a 1-dimensional mixture model </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FD1A27-98C3-4272-9E40-D160BC0206C5}"/>
                  </a:ext>
                </a:extLst>
              </p:cNvPr>
              <p:cNvSpPr>
                <a:spLocks noGrp="1"/>
              </p:cNvSpPr>
              <p:nvPr>
                <p:ph idx="1"/>
              </p:nvPr>
            </p:nvSpPr>
            <p:spPr>
              <a:xfrm>
                <a:off x="1706244" y="1821312"/>
                <a:ext cx="8779512" cy="2528619"/>
              </a:xfrm>
            </p:spPr>
            <p:txBody>
              <a:bodyPr>
                <a:noAutofit/>
              </a:bodyPr>
              <a:lstStyle/>
              <a:p>
                <a:r>
                  <a:rPr lang="en-US" sz="2400" dirty="0"/>
                  <a:t>Let there be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a:latin typeface="Cambria Math" panose="02040503050406030204" pitchFamily="18" charset="0"/>
                      </a:rPr>
                      <m:t> </m:t>
                    </m:r>
                  </m:oMath>
                </a14:m>
                <a:r>
                  <a:rPr lang="en-US" sz="2400" dirty="0"/>
                  <a:t> observations </a:t>
                </a:r>
              </a:p>
              <a:p>
                <a:r>
                  <a:rPr lang="en-US" sz="2400" dirty="0"/>
                  <a:t>Let K=2 (number of clusters) using Gaussian with unknown </a:t>
                </a:r>
                <a14:m>
                  <m:oMath xmlns:m="http://schemas.openxmlformats.org/officeDocument/2006/math">
                    <m:r>
                      <a:rPr lang="en-US" sz="2400" i="1" dirty="0">
                        <a:latin typeface="Cambria Math" panose="02040503050406030204" pitchFamily="18" charset="0"/>
                      </a:rPr>
                      <m:t>𝜇</m:t>
                    </m:r>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𝜎</m:t>
                        </m:r>
                      </m:e>
                      <m:sup>
                        <m:r>
                          <a:rPr lang="en-US" sz="2400" i="1" dirty="0">
                            <a:latin typeface="Cambria Math" panose="02040503050406030204" pitchFamily="18" charset="0"/>
                          </a:rPr>
                          <m:t>2</m:t>
                        </m:r>
                      </m:sup>
                    </m:sSup>
                  </m:oMath>
                </a14:m>
                <a:endParaRPr lang="en-US" sz="2400" dirty="0"/>
              </a:p>
              <a:p>
                <a:r>
                  <a:rPr lang="en-US" sz="2400" dirty="0"/>
                  <a:t> We will name one of the clusters blue and the other red. </a:t>
                </a:r>
              </a:p>
              <a:p>
                <a:r>
                  <a:rPr lang="en-US" sz="2400" dirty="0"/>
                  <a:t>What we want to find out is the gaussian estimate given the colors of the dots .</a:t>
                </a:r>
              </a:p>
              <a:p>
                <a:endParaRPr lang="en-US" sz="2400" dirty="0"/>
              </a:p>
              <a:p>
                <a:endParaRPr lang="en-US" sz="2400" dirty="0"/>
              </a:p>
              <a:p>
                <a:endParaRPr lang="he-IL" sz="2400" dirty="0"/>
              </a:p>
            </p:txBody>
          </p:sp>
        </mc:Choice>
        <mc:Fallback xmlns="">
          <p:sp>
            <p:nvSpPr>
              <p:cNvPr id="3" name="Content Placeholder 2">
                <a:extLst>
                  <a:ext uri="{FF2B5EF4-FFF2-40B4-BE49-F238E27FC236}">
                    <a16:creationId xmlns:a16="http://schemas.microsoft.com/office/drawing/2014/main" id="{E3FD1A27-98C3-4272-9E40-D160BC0206C5}"/>
                  </a:ext>
                </a:extLst>
              </p:cNvPr>
              <p:cNvSpPr>
                <a:spLocks noGrp="1" noRot="1" noChangeAspect="1" noMove="1" noResize="1" noEditPoints="1" noAdjustHandles="1" noChangeArrowheads="1" noChangeShapeType="1" noTextEdit="1"/>
              </p:cNvSpPr>
              <p:nvPr>
                <p:ph idx="1"/>
              </p:nvPr>
            </p:nvSpPr>
            <p:spPr>
              <a:xfrm>
                <a:off x="1706244" y="1821312"/>
                <a:ext cx="8779512" cy="2528619"/>
              </a:xfrm>
              <a:blipFill>
                <a:blip r:embed="rId2"/>
                <a:stretch>
                  <a:fillRect l="-972" t="-1928" r="-556"/>
                </a:stretch>
              </a:blipFill>
            </p:spPr>
            <p:txBody>
              <a:bodyPr/>
              <a:lstStyle/>
              <a:p>
                <a:r>
                  <a:rPr lang="he-IL">
                    <a:noFill/>
                  </a:rPr>
                  <a:t> </a:t>
                </a:r>
              </a:p>
            </p:txBody>
          </p:sp>
        </mc:Fallback>
      </mc:AlternateContent>
      <p:sp>
        <p:nvSpPr>
          <p:cNvPr id="4" name="אליפסה 3">
            <a:extLst>
              <a:ext uri="{FF2B5EF4-FFF2-40B4-BE49-F238E27FC236}">
                <a16:creationId xmlns:a16="http://schemas.microsoft.com/office/drawing/2014/main" id="{09C526B1-EB99-2B96-9C1A-4EEE2360AD7B}"/>
              </a:ext>
            </a:extLst>
          </p:cNvPr>
          <p:cNvSpPr/>
          <p:nvPr/>
        </p:nvSpPr>
        <p:spPr>
          <a:xfrm>
            <a:off x="3196927"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אליפסה 4">
            <a:extLst>
              <a:ext uri="{FF2B5EF4-FFF2-40B4-BE49-F238E27FC236}">
                <a16:creationId xmlns:a16="http://schemas.microsoft.com/office/drawing/2014/main" id="{22382FFD-88D3-FB4E-4AFD-960CE8CF436F}"/>
              </a:ext>
            </a:extLst>
          </p:cNvPr>
          <p:cNvSpPr/>
          <p:nvPr/>
        </p:nvSpPr>
        <p:spPr>
          <a:xfrm>
            <a:off x="3669962"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E88169-A55C-4311-1994-6177269B4E42}"/>
              </a:ext>
            </a:extLst>
          </p:cNvPr>
          <p:cNvSpPr/>
          <p:nvPr/>
        </p:nvSpPr>
        <p:spPr>
          <a:xfrm>
            <a:off x="4299615"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a:extLst>
              <a:ext uri="{FF2B5EF4-FFF2-40B4-BE49-F238E27FC236}">
                <a16:creationId xmlns:a16="http://schemas.microsoft.com/office/drawing/2014/main" id="{40A4DA6D-9F22-C11A-7ED9-A27DF0164C79}"/>
              </a:ext>
            </a:extLst>
          </p:cNvPr>
          <p:cNvSpPr/>
          <p:nvPr/>
        </p:nvSpPr>
        <p:spPr>
          <a:xfrm>
            <a:off x="4714704"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20">
            <a:extLst>
              <a:ext uri="{FF2B5EF4-FFF2-40B4-BE49-F238E27FC236}">
                <a16:creationId xmlns:a16="http://schemas.microsoft.com/office/drawing/2014/main" id="{ACD7CD52-6170-DC32-4148-BD89A41ED5FB}"/>
              </a:ext>
            </a:extLst>
          </p:cNvPr>
          <p:cNvSpPr/>
          <p:nvPr/>
        </p:nvSpPr>
        <p:spPr>
          <a:xfrm>
            <a:off x="5984244"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2717A257-1A6F-306E-630D-B8DF5BC3EDE8}"/>
              </a:ext>
            </a:extLst>
          </p:cNvPr>
          <p:cNvSpPr/>
          <p:nvPr/>
        </p:nvSpPr>
        <p:spPr>
          <a:xfrm>
            <a:off x="6669418"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0187E482-BD6C-4C3F-431D-54F95A055711}"/>
              </a:ext>
            </a:extLst>
          </p:cNvPr>
          <p:cNvSpPr/>
          <p:nvPr/>
        </p:nvSpPr>
        <p:spPr>
          <a:xfrm>
            <a:off x="6873955"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99C9FC6D-DA87-16EF-23EA-71C73337186C}"/>
              </a:ext>
            </a:extLst>
          </p:cNvPr>
          <p:cNvSpPr/>
          <p:nvPr/>
        </p:nvSpPr>
        <p:spPr>
          <a:xfrm>
            <a:off x="7049247"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9DDF9002-648A-3BFD-DF1E-3F50EC448E24}"/>
              </a:ext>
            </a:extLst>
          </p:cNvPr>
          <p:cNvSpPr/>
          <p:nvPr/>
        </p:nvSpPr>
        <p:spPr>
          <a:xfrm>
            <a:off x="7668873"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EAE950C0-3113-EC7C-FCE0-87EC118E57EC}"/>
              </a:ext>
            </a:extLst>
          </p:cNvPr>
          <p:cNvSpPr/>
          <p:nvPr/>
        </p:nvSpPr>
        <p:spPr>
          <a:xfrm>
            <a:off x="6457279" y="4559439"/>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1461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B08C4-FF12-474C-B80D-D066770CAC11}"/>
              </a:ext>
            </a:extLst>
          </p:cNvPr>
          <p:cNvSpPr>
            <a:spLocks noGrp="1"/>
          </p:cNvSpPr>
          <p:nvPr>
            <p:ph type="title"/>
          </p:nvPr>
        </p:nvSpPr>
        <p:spPr>
          <a:xfrm>
            <a:off x="2231136" y="448368"/>
            <a:ext cx="7729728" cy="1188720"/>
          </a:xfrm>
          <a:solidFill>
            <a:srgbClr val="FFFFFF"/>
          </a:solidFill>
        </p:spPr>
        <p:txBody>
          <a:bodyPr>
            <a:normAutofit/>
          </a:bodyPr>
          <a:lstStyle/>
          <a:p>
            <a:r>
              <a:rPr lang="en-US" sz="3600" dirty="0">
                <a:latin typeface="Times New Roman" panose="02020603050405020304" pitchFamily="18" charset="0"/>
                <a:cs typeface="Times New Roman" panose="02020603050405020304" pitchFamily="18" charset="0"/>
              </a:rPr>
              <a:t>Find the gaussian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7D5BE2-3E23-4E0B-AADD-4FD1951CF8C1}"/>
                  </a:ext>
                </a:extLst>
              </p:cNvPr>
              <p:cNvSpPr>
                <a:spLocks noGrp="1"/>
              </p:cNvSpPr>
              <p:nvPr>
                <p:ph idx="1"/>
              </p:nvPr>
            </p:nvSpPr>
            <p:spPr>
              <a:xfrm>
                <a:off x="1543737" y="1676969"/>
                <a:ext cx="8779512" cy="2879256"/>
              </a:xfrm>
            </p:spPr>
            <p:txBody>
              <a:bodyPr>
                <a:normAutofit/>
              </a:bodyPr>
              <a:lstStyle/>
              <a:p>
                <a:r>
                  <a:rPr lang="en-US" sz="3200" dirty="0"/>
                  <a:t>This task is relatively easy as we just use the gaussian equations to find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smtClean="0">
                            <a:latin typeface="Cambria Math" panose="02040503050406030204" pitchFamily="18" charset="0"/>
                          </a:rPr>
                          <m:t>𝑟</m:t>
                        </m:r>
                      </m:sub>
                    </m:sSub>
                  </m:oMath>
                </a14:m>
                <a:r>
                  <a:rPr lang="en-US" sz="3200" dirty="0"/>
                  <a:t> and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𝑟</m:t>
                        </m:r>
                      </m:sub>
                    </m:sSub>
                  </m:oMath>
                </a14:m>
                <a:r>
                  <a:rPr lang="en-US" sz="3200" dirty="0"/>
                  <a:t>:</a:t>
                </a:r>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𝑟</m:t>
                        </m:r>
                      </m:sub>
                    </m:sSub>
                    <m:r>
                      <a:rPr lang="en-US" sz="3200" i="1">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1</m:t>
                                </m:r>
                              </m:e>
                              <m:sub>
                                <m:r>
                                  <a:rPr lang="en-US" sz="3200" i="1">
                                    <a:latin typeface="Cambria Math" panose="02040503050406030204" pitchFamily="18" charset="0"/>
                                  </a:rPr>
                                  <m:t>𝑟</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2</m:t>
                                </m:r>
                              </m:e>
                              <m:sub>
                                <m:r>
                                  <a:rPr lang="en-US" sz="3200" i="1">
                                    <a:latin typeface="Cambria Math" panose="02040503050406030204" pitchFamily="18" charset="0"/>
                                  </a:rPr>
                                  <m:t>𝑟</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𝑛</m:t>
                                </m:r>
                              </m:sub>
                            </m:sSub>
                          </m:e>
                          <m:sub>
                            <m:r>
                              <a:rPr lang="en-US" sz="3200" i="1">
                                <a:latin typeface="Cambria Math" panose="02040503050406030204" pitchFamily="18" charset="0"/>
                              </a:rPr>
                              <m:t>𝑟</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𝑛</m:t>
                            </m:r>
                          </m:e>
                          <m:sub>
                            <m:r>
                              <a:rPr lang="en-US" sz="3200" i="1">
                                <a:latin typeface="Cambria Math" panose="02040503050406030204" pitchFamily="18" charset="0"/>
                              </a:rPr>
                              <m:t>𝑟</m:t>
                            </m:r>
                          </m:sub>
                        </m:sSub>
                      </m:den>
                    </m:f>
                    <m:r>
                      <a:rPr lang="en-US" sz="3200" i="1">
                        <a:latin typeface="Cambria Math" panose="02040503050406030204" pitchFamily="18" charset="0"/>
                      </a:rPr>
                      <m:t>    ,</m:t>
                    </m:r>
                    <m:sSubSup>
                      <m:sSubSupPr>
                        <m:ctrlPr>
                          <a:rPr lang="en-US" sz="3200" i="1">
                            <a:latin typeface="Cambria Math" panose="02040503050406030204" pitchFamily="18" charset="0"/>
                          </a:rPr>
                        </m:ctrlPr>
                      </m:sSubSupPr>
                      <m:e>
                        <m:r>
                          <a:rPr lang="en-US" sz="3200" i="1">
                            <a:latin typeface="Cambria Math" panose="02040503050406030204" pitchFamily="18" charset="0"/>
                          </a:rPr>
                          <m:t>𝜎</m:t>
                        </m:r>
                      </m:e>
                      <m:sub>
                        <m:r>
                          <a:rPr lang="en-US" sz="3200" i="1">
                            <a:latin typeface="Cambria Math" panose="02040503050406030204" pitchFamily="18" charset="0"/>
                          </a:rPr>
                          <m:t>𝑟</m:t>
                        </m:r>
                      </m:sub>
                      <m:sup>
                        <m:r>
                          <a:rPr lang="en-US" sz="3200" i="1">
                            <a:latin typeface="Cambria Math" panose="02040503050406030204" pitchFamily="18" charset="0"/>
                          </a:rPr>
                          <m:t>2</m:t>
                        </m:r>
                      </m:sup>
                    </m:sSubSup>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1</m:t>
                                        </m:r>
                                      </m:sub>
                                    </m:sSub>
                                  </m:e>
                                </m:d>
                              </m:e>
                              <m:sup>
                                <m:r>
                                  <a:rPr lang="en-US" sz="3200" i="1">
                                    <a:latin typeface="Cambria Math" panose="02040503050406030204" pitchFamily="18" charset="0"/>
                                  </a:rPr>
                                  <m:t>2</m:t>
                                </m:r>
                              </m:sup>
                            </m:sSup>
                            <m:r>
                              <a:rPr lang="en-US" sz="3200" i="1">
                                <a:latin typeface="Cambria Math" panose="02040503050406030204" pitchFamily="18" charset="0"/>
                              </a:rPr>
                              <m:t>+…</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𝑛</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𝑛</m:t>
                                    </m:r>
                                  </m:sub>
                                </m:sSub>
                              </m:e>
                            </m:d>
                          </m:e>
                          <m:sup>
                            <m:r>
                              <a:rPr lang="en-US" sz="3200" i="1">
                                <a:latin typeface="Cambria Math" panose="02040503050406030204" pitchFamily="18" charset="0"/>
                              </a:rPr>
                              <m:t>2</m:t>
                            </m:r>
                          </m:sup>
                        </m:sSup>
                      </m:num>
                      <m:den>
                        <m:sSub>
                          <m:sSubPr>
                            <m:ctrlPr>
                              <a:rPr lang="en-US" sz="3200" i="1">
                                <a:latin typeface="Cambria Math" panose="02040503050406030204" pitchFamily="18" charset="0"/>
                              </a:rPr>
                            </m:ctrlPr>
                          </m:sSubPr>
                          <m:e>
                            <m:r>
                              <a:rPr lang="en-US" sz="3200" i="1">
                                <a:latin typeface="Cambria Math" panose="02040503050406030204" pitchFamily="18" charset="0"/>
                              </a:rPr>
                              <m:t>𝑛</m:t>
                            </m:r>
                          </m:e>
                          <m:sub>
                            <m:r>
                              <a:rPr lang="en-US" sz="3200" i="1">
                                <a:latin typeface="Cambria Math" panose="02040503050406030204" pitchFamily="18" charset="0"/>
                              </a:rPr>
                              <m:t>𝑟</m:t>
                            </m:r>
                          </m:sub>
                        </m:sSub>
                      </m:den>
                    </m:f>
                  </m:oMath>
                </a14:m>
                <a:endParaRPr lang="en-US" sz="3200" dirty="0"/>
              </a:p>
              <a:p>
                <a:r>
                  <a:rPr lang="en-US" sz="3200" dirty="0"/>
                  <a:t>And we do the same for the blue dots . </a:t>
                </a:r>
                <a:r>
                  <a:rPr lang="en-US" sz="3200" dirty="0" err="1"/>
                  <a:t>i.e</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𝑏</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𝜎</m:t>
                        </m:r>
                      </m:e>
                      <m:sub>
                        <m:r>
                          <a:rPr lang="en-US" sz="3200" i="1">
                            <a:latin typeface="Cambria Math" panose="02040503050406030204" pitchFamily="18" charset="0"/>
                          </a:rPr>
                          <m:t>𝑏</m:t>
                        </m:r>
                      </m:sub>
                      <m:sup>
                        <m:r>
                          <a:rPr lang="en-US" sz="3200" i="1">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2E7D5BE2-3E23-4E0B-AADD-4FD1951CF8C1}"/>
                  </a:ext>
                </a:extLst>
              </p:cNvPr>
              <p:cNvSpPr>
                <a:spLocks noGrp="1" noRot="1" noChangeAspect="1" noMove="1" noResize="1" noEditPoints="1" noAdjustHandles="1" noChangeArrowheads="1" noChangeShapeType="1" noTextEdit="1"/>
              </p:cNvSpPr>
              <p:nvPr>
                <p:ph idx="1"/>
              </p:nvPr>
            </p:nvSpPr>
            <p:spPr>
              <a:xfrm>
                <a:off x="1543737" y="1676969"/>
                <a:ext cx="8779512" cy="2879256"/>
              </a:xfrm>
              <a:blipFill>
                <a:blip r:embed="rId2"/>
                <a:stretch>
                  <a:fillRect l="-1597" t="-2754"/>
                </a:stretch>
              </a:blipFill>
            </p:spPr>
            <p:txBody>
              <a:bodyPr/>
              <a:lstStyle/>
              <a:p>
                <a:r>
                  <a:rPr lang="he-IL">
                    <a:noFill/>
                  </a:rPr>
                  <a:t> </a:t>
                </a:r>
              </a:p>
            </p:txBody>
          </p:sp>
        </mc:Fallback>
      </mc:AlternateContent>
      <p:sp>
        <p:nvSpPr>
          <p:cNvPr id="4" name="אליפסה 3">
            <a:extLst>
              <a:ext uri="{FF2B5EF4-FFF2-40B4-BE49-F238E27FC236}">
                <a16:creationId xmlns:a16="http://schemas.microsoft.com/office/drawing/2014/main" id="{6E4E80C7-C59B-F8B3-E1AE-8790842BEDCC}"/>
              </a:ext>
            </a:extLst>
          </p:cNvPr>
          <p:cNvSpPr/>
          <p:nvPr/>
        </p:nvSpPr>
        <p:spPr>
          <a:xfrm>
            <a:off x="2806402"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אליפסה 4">
            <a:extLst>
              <a:ext uri="{FF2B5EF4-FFF2-40B4-BE49-F238E27FC236}">
                <a16:creationId xmlns:a16="http://schemas.microsoft.com/office/drawing/2014/main" id="{254750A2-79AF-8CDF-224B-F0D1EBBCF103}"/>
              </a:ext>
            </a:extLst>
          </p:cNvPr>
          <p:cNvSpPr/>
          <p:nvPr/>
        </p:nvSpPr>
        <p:spPr>
          <a:xfrm>
            <a:off x="3279437"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FAC6C143-2675-F131-C21E-F64E8973D5D1}"/>
              </a:ext>
            </a:extLst>
          </p:cNvPr>
          <p:cNvSpPr/>
          <p:nvPr/>
        </p:nvSpPr>
        <p:spPr>
          <a:xfrm>
            <a:off x="3909090"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9072AD61-7D64-B0D8-CC6F-DB72E1522111}"/>
              </a:ext>
            </a:extLst>
          </p:cNvPr>
          <p:cNvSpPr/>
          <p:nvPr/>
        </p:nvSpPr>
        <p:spPr>
          <a:xfrm>
            <a:off x="4324179"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584A80C7-66C5-4927-6F9B-AEBD3ECFAF0E}"/>
              </a:ext>
            </a:extLst>
          </p:cNvPr>
          <p:cNvSpPr/>
          <p:nvPr/>
        </p:nvSpPr>
        <p:spPr>
          <a:xfrm>
            <a:off x="5593719"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1B9E1141-B8C0-1065-CBA2-15CC9AA35158}"/>
              </a:ext>
            </a:extLst>
          </p:cNvPr>
          <p:cNvSpPr/>
          <p:nvPr/>
        </p:nvSpPr>
        <p:spPr>
          <a:xfrm>
            <a:off x="6278893"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1AA6BD0B-9137-4E88-1037-AEA4BECBA912}"/>
              </a:ext>
            </a:extLst>
          </p:cNvPr>
          <p:cNvSpPr/>
          <p:nvPr/>
        </p:nvSpPr>
        <p:spPr>
          <a:xfrm>
            <a:off x="6483430"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7DE74D3A-7EC5-10AA-112E-BF88802D334A}"/>
              </a:ext>
            </a:extLst>
          </p:cNvPr>
          <p:cNvSpPr/>
          <p:nvPr/>
        </p:nvSpPr>
        <p:spPr>
          <a:xfrm>
            <a:off x="6658722"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505EA2E0-0592-69FF-60DE-7B0895AEDCFA}"/>
              </a:ext>
            </a:extLst>
          </p:cNvPr>
          <p:cNvSpPr/>
          <p:nvPr/>
        </p:nvSpPr>
        <p:spPr>
          <a:xfrm>
            <a:off x="7278348"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a:extLst>
              <a:ext uri="{FF2B5EF4-FFF2-40B4-BE49-F238E27FC236}">
                <a16:creationId xmlns:a16="http://schemas.microsoft.com/office/drawing/2014/main" id="{5704DF98-AF42-497D-51DB-3447B461600C}"/>
              </a:ext>
            </a:extLst>
          </p:cNvPr>
          <p:cNvSpPr/>
          <p:nvPr/>
        </p:nvSpPr>
        <p:spPr>
          <a:xfrm>
            <a:off x="6066754" y="5395948"/>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צורה חופשית: צורה 28">
            <a:extLst>
              <a:ext uri="{FF2B5EF4-FFF2-40B4-BE49-F238E27FC236}">
                <a16:creationId xmlns:a16="http://schemas.microsoft.com/office/drawing/2014/main" id="{DC755520-1938-5E55-4184-25CC77F8727A}"/>
              </a:ext>
            </a:extLst>
          </p:cNvPr>
          <p:cNvSpPr/>
          <p:nvPr/>
        </p:nvSpPr>
        <p:spPr>
          <a:xfrm>
            <a:off x="2814216" y="4469517"/>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צורה חופשית: צורה 29">
            <a:extLst>
              <a:ext uri="{FF2B5EF4-FFF2-40B4-BE49-F238E27FC236}">
                <a16:creationId xmlns:a16="http://schemas.microsoft.com/office/drawing/2014/main" id="{109E73DC-AFF8-EF94-2D4B-C22C90C4992B}"/>
              </a:ext>
            </a:extLst>
          </p:cNvPr>
          <p:cNvSpPr/>
          <p:nvPr/>
        </p:nvSpPr>
        <p:spPr>
          <a:xfrm>
            <a:off x="5695987" y="446951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9749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t>We will first use an example of a 1-dimensional mixture model </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334159" y="1389195"/>
                <a:ext cx="8534400" cy="20923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Let there be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r>
                      <a:rPr lang="en-US" smtClean="0">
                        <a:latin typeface="Cambria Math" panose="02040503050406030204" pitchFamily="18" charset="0"/>
                      </a:rPr>
                      <m:t> </m:t>
                    </m:r>
                  </m:oMath>
                </a14:m>
                <a:r>
                  <a:rPr lang="en-US" dirty="0"/>
                  <a:t> observations </a:t>
                </a:r>
              </a:p>
              <a:p>
                <a:r>
                  <a:rPr lang="en-US" dirty="0"/>
                  <a:t>Let K=2 (number of clusters) using Gaussian with known </a:t>
                </a:r>
                <a14:m>
                  <m:oMath xmlns:m="http://schemas.openxmlformats.org/officeDocument/2006/math">
                    <m:r>
                      <a:rPr lang="en-US" i="1" dirty="0" smtClean="0">
                        <a:latin typeface="Cambria Math" panose="02040503050406030204" pitchFamily="18" charset="0"/>
                      </a:rPr>
                      <m:t>𝜇</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m:t>
                    </m:r>
                    <m:r>
                      <m:rPr>
                        <m:sty m:val="p"/>
                      </m:rPr>
                      <a:rPr lang="en-US" b="0" i="0" dirty="0" smtClean="0">
                        <a:latin typeface="Cambria Math" panose="02040503050406030204" pitchFamily="18" charset="0"/>
                      </a:rPr>
                      <m:t>mean</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vairance</m:t>
                    </m:r>
                    <m:r>
                      <a:rPr lang="en-US" b="0" i="0" dirty="0" smtClean="0">
                        <a:latin typeface="Cambria Math" panose="02040503050406030204" pitchFamily="18" charset="0"/>
                      </a:rPr>
                      <m:t>)</m:t>
                    </m:r>
                  </m:oMath>
                </a14:m>
                <a:endParaRPr lang="en-US" dirty="0"/>
              </a:p>
              <a:p>
                <a:r>
                  <a:rPr lang="en-US" dirty="0"/>
                  <a:t>We will name one of the clusters blue and one red. </a:t>
                </a:r>
              </a:p>
              <a:p>
                <a:r>
                  <a:rPr lang="en-US" dirty="0"/>
                  <a:t>What we want to find out the colors of the dots given the gaussian estimate.(which dots belong to which normal distribution ,</a:t>
                </a:r>
                <a:r>
                  <a:rPr lang="en-US" dirty="0" err="1"/>
                  <a:t>i.e</a:t>
                </a:r>
                <a:r>
                  <a:rPr lang="en-US" dirty="0"/>
                  <a:t> parameters to clusters)</a:t>
                </a:r>
              </a:p>
              <a:p>
                <a:endParaRPr lang="en-US"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334159" y="1389195"/>
                <a:ext cx="8534400" cy="2092357"/>
              </a:xfrm>
              <a:prstGeom prst="rect">
                <a:avLst/>
              </a:prstGeom>
              <a:blipFill>
                <a:blip r:embed="rId2"/>
                <a:stretch>
                  <a:fillRect l="-500" b="-4082"/>
                </a:stretch>
              </a:blipFill>
            </p:spPr>
            <p:txBody>
              <a:bodyPr/>
              <a:lstStyle/>
              <a:p>
                <a:r>
                  <a:rPr lang="he-IL">
                    <a:noFill/>
                  </a:rPr>
                  <a:t> </a:t>
                </a:r>
              </a:p>
            </p:txBody>
          </p:sp>
        </mc:Fallback>
      </mc:AlternateContent>
      <p:sp>
        <p:nvSpPr>
          <p:cNvPr id="5" name="אליפסה 4">
            <a:extLst>
              <a:ext uri="{FF2B5EF4-FFF2-40B4-BE49-F238E27FC236}">
                <a16:creationId xmlns:a16="http://schemas.microsoft.com/office/drawing/2014/main" id="{93C6495B-C83F-BBBA-559B-955D14D56404}"/>
              </a:ext>
            </a:extLst>
          </p:cNvPr>
          <p:cNvSpPr/>
          <p:nvPr/>
        </p:nvSpPr>
        <p:spPr>
          <a:xfrm>
            <a:off x="2801427"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 name="אליפסה 5">
            <a:extLst>
              <a:ext uri="{FF2B5EF4-FFF2-40B4-BE49-F238E27FC236}">
                <a16:creationId xmlns:a16="http://schemas.microsoft.com/office/drawing/2014/main" id="{BF72A06A-904F-C49C-CC1D-2E055E30A7A8}"/>
              </a:ext>
            </a:extLst>
          </p:cNvPr>
          <p:cNvSpPr/>
          <p:nvPr/>
        </p:nvSpPr>
        <p:spPr>
          <a:xfrm>
            <a:off x="3274462"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8C319915-EBA9-3E1D-FDC7-06D0F0865C3B}"/>
              </a:ext>
            </a:extLst>
          </p:cNvPr>
          <p:cNvSpPr/>
          <p:nvPr/>
        </p:nvSpPr>
        <p:spPr>
          <a:xfrm>
            <a:off x="3904115"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0900484-5C01-49C7-74A1-44B0FEE2F47C}"/>
              </a:ext>
            </a:extLst>
          </p:cNvPr>
          <p:cNvSpPr/>
          <p:nvPr/>
        </p:nvSpPr>
        <p:spPr>
          <a:xfrm>
            <a:off x="4319204"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67974581-7BFB-BD04-3B05-1F02C5854F7A}"/>
              </a:ext>
            </a:extLst>
          </p:cNvPr>
          <p:cNvSpPr/>
          <p:nvPr/>
        </p:nvSpPr>
        <p:spPr>
          <a:xfrm>
            <a:off x="5588744"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924CCBBF-F283-194D-B59F-3E78BE223104}"/>
              </a:ext>
            </a:extLst>
          </p:cNvPr>
          <p:cNvSpPr/>
          <p:nvPr/>
        </p:nvSpPr>
        <p:spPr>
          <a:xfrm>
            <a:off x="6273918"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7C38FC50-84C8-C763-4422-67558EA51648}"/>
              </a:ext>
            </a:extLst>
          </p:cNvPr>
          <p:cNvSpPr/>
          <p:nvPr/>
        </p:nvSpPr>
        <p:spPr>
          <a:xfrm>
            <a:off x="6478455"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7E59A1E7-64DA-CEEB-DB28-46E02775D750}"/>
              </a:ext>
            </a:extLst>
          </p:cNvPr>
          <p:cNvSpPr/>
          <p:nvPr/>
        </p:nvSpPr>
        <p:spPr>
          <a:xfrm>
            <a:off x="6653747"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F967503E-A7C1-BBA5-A92B-BF7847D0FDEF}"/>
              </a:ext>
            </a:extLst>
          </p:cNvPr>
          <p:cNvSpPr/>
          <p:nvPr/>
        </p:nvSpPr>
        <p:spPr>
          <a:xfrm>
            <a:off x="7273373"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A7BEF129-E9A9-6CC0-E98A-5CA506D17D3B}"/>
              </a:ext>
            </a:extLst>
          </p:cNvPr>
          <p:cNvSpPr/>
          <p:nvPr/>
        </p:nvSpPr>
        <p:spPr>
          <a:xfrm>
            <a:off x="6061779"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צורה חופשית: צורה 17">
            <a:extLst>
              <a:ext uri="{FF2B5EF4-FFF2-40B4-BE49-F238E27FC236}">
                <a16:creationId xmlns:a16="http://schemas.microsoft.com/office/drawing/2014/main" id="{C8213BFA-7303-346A-3997-526FB2B0ACB5}"/>
              </a:ext>
            </a:extLst>
          </p:cNvPr>
          <p:cNvSpPr/>
          <p:nvPr/>
        </p:nvSpPr>
        <p:spPr>
          <a:xfrm>
            <a:off x="5300981" y="4321693"/>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צורה חופשית: צורה 18">
            <a:extLst>
              <a:ext uri="{FF2B5EF4-FFF2-40B4-BE49-F238E27FC236}">
                <a16:creationId xmlns:a16="http://schemas.microsoft.com/office/drawing/2014/main" id="{644D32B2-9D98-B133-45C1-F84D5EEF130B}"/>
              </a:ext>
            </a:extLst>
          </p:cNvPr>
          <p:cNvSpPr/>
          <p:nvPr/>
        </p:nvSpPr>
        <p:spPr>
          <a:xfrm>
            <a:off x="2903695" y="432104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29485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How do we assign each dot to which normal distribution</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357909" y="1389195"/>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Here we guess whether a dot belongs to blue or red distributions based on the probability of it belonging to one or the other.</a:t>
                </a:r>
              </a:p>
              <a:p>
                <a:r>
                  <a:rPr lang="en-US" dirty="0"/>
                  <a:t>The probability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is red is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 to find it we use </a:t>
                </a:r>
                <a:r>
                  <a:rPr lang="en-US" dirty="0" err="1"/>
                  <a:t>Basels</a:t>
                </a:r>
                <a:r>
                  <a:rPr lang="en-US" dirty="0"/>
                  <a:t> equation :</a:t>
                </a:r>
              </a:p>
              <a:p>
                <a:pPr lvl="1"/>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num>
                      <m:den>
                        <m:r>
                          <a:rPr lang="en-US" sz="2000" i="1">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m:t>
                        </m:r>
                        <m:r>
                          <a:rPr lang="en-US" sz="2000" i="1">
                            <a:latin typeface="Cambria Math" panose="02040503050406030204" pitchFamily="18" charset="0"/>
                          </a:rPr>
                          <m:t>𝑃</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oMath>
                </a14:m>
                <a:endParaRPr lang="en-US" sz="2000" b="0" dirty="0"/>
              </a:p>
              <a:p>
                <a:pPr lvl="1"/>
                <a:r>
                  <a:rPr lang="en-US" dirty="0"/>
                  <a:t>But we already know how to calculate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r>
                          <a:rPr lang="en-US" b="0" i="1" smtClean="0">
                            <a:latin typeface="Cambria Math" panose="02040503050406030204" pitchFamily="18" charset="0"/>
                          </a:rPr>
                          <m:t>𝑏</m:t>
                        </m:r>
                      </m:e>
                    </m:d>
                  </m:oMath>
                </a14:m>
                <a:r>
                  <a:rPr lang="en-US" dirty="0"/>
                  <a:t> and we know it as we saw it when we defined the gaussian distribution ,under the assumption that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𝑏</m:t>
                        </m:r>
                      </m:e>
                    </m:d>
                  </m:oMath>
                </a14:m>
                <a:r>
                  <a:rPr lang="en-US" dirty="0"/>
                  <a:t> are known.</a:t>
                </a:r>
              </a:p>
              <a:p>
                <a:pPr lvl="1"/>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𝜎</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𝜇</m:t>
                                        </m:r>
                                      </m:e>
                                    </m:d>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sup>
                    </m:sSup>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e>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i="1">
                                <a:latin typeface="Cambria Math" panose="02040503050406030204" pitchFamily="18" charset="0"/>
                              </a:rPr>
                              <m:t>𝜎</m:t>
                            </m:r>
                          </m:e>
                          <m:sub>
                            <m:r>
                              <a:rPr lang="en-US" sz="2400" b="0" i="1" smtClean="0">
                                <a:latin typeface="Cambria Math" panose="02040503050406030204" pitchFamily="18" charset="0"/>
                              </a:rPr>
                              <m:t>𝑟</m:t>
                            </m:r>
                          </m:sub>
                        </m:sSub>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𝑟</m:t>
                                            </m:r>
                                          </m:sub>
                                        </m:sSub>
                                      </m:e>
                                    </m:d>
                                  </m:num>
                                  <m:den>
                                    <m:sSub>
                                      <m:sSubPr>
                                        <m:ctrlPr>
                                          <a:rPr lang="en-US" sz="2400" b="0" i="1" smtClean="0">
                                            <a:latin typeface="Cambria Math" panose="02040503050406030204" pitchFamily="18" charset="0"/>
                                          </a:rPr>
                                        </m:ctrlPr>
                                      </m:sSubPr>
                                      <m:e>
                                        <m:r>
                                          <a:rPr lang="en-US" sz="2400" i="1">
                                            <a:latin typeface="Cambria Math" panose="02040503050406030204" pitchFamily="18" charset="0"/>
                                          </a:rPr>
                                          <m:t>𝜎</m:t>
                                        </m:r>
                                      </m:e>
                                      <m:sub>
                                        <m:r>
                                          <a:rPr lang="en-US" sz="2400" b="0" i="1" smtClean="0">
                                            <a:latin typeface="Cambria Math" panose="02040503050406030204" pitchFamily="18" charset="0"/>
                                          </a:rPr>
                                          <m:t>𝑟</m:t>
                                        </m:r>
                                      </m:sub>
                                    </m:sSub>
                                  </m:den>
                                </m:f>
                              </m:e>
                            </m:d>
                          </m:e>
                          <m:sup>
                            <m:r>
                              <a:rPr lang="en-US" sz="2400" i="1">
                                <a:latin typeface="Cambria Math" panose="02040503050406030204" pitchFamily="18" charset="0"/>
                              </a:rPr>
                              <m:t>2</m:t>
                            </m:r>
                          </m:sup>
                        </m:sSup>
                      </m:sup>
                    </m:sSup>
                  </m:oMath>
                </a14:m>
                <a:endParaRPr lang="en-US" sz="2400"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357909" y="1389195"/>
                <a:ext cx="8534400" cy="3550940"/>
              </a:xfrm>
              <a:prstGeom prst="rect">
                <a:avLst/>
              </a:prstGeom>
              <a:blipFill>
                <a:blip r:embed="rId2"/>
                <a:stretch>
                  <a:fillRect l="-500"/>
                </a:stretch>
              </a:blipFill>
            </p:spPr>
            <p:txBody>
              <a:bodyPr/>
              <a:lstStyle/>
              <a:p>
                <a:r>
                  <a:rPr lang="he-IL">
                    <a:noFill/>
                  </a:rPr>
                  <a:t> </a:t>
                </a:r>
              </a:p>
            </p:txBody>
          </p:sp>
        </mc:Fallback>
      </mc:AlternateContent>
      <p:sp>
        <p:nvSpPr>
          <p:cNvPr id="5" name="אליפסה 4">
            <a:extLst>
              <a:ext uri="{FF2B5EF4-FFF2-40B4-BE49-F238E27FC236}">
                <a16:creationId xmlns:a16="http://schemas.microsoft.com/office/drawing/2014/main" id="{93C6495B-C83F-BBBA-559B-955D14D56404}"/>
              </a:ext>
            </a:extLst>
          </p:cNvPr>
          <p:cNvSpPr/>
          <p:nvPr/>
        </p:nvSpPr>
        <p:spPr>
          <a:xfrm>
            <a:off x="3655047"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 name="אליפסה 5">
            <a:extLst>
              <a:ext uri="{FF2B5EF4-FFF2-40B4-BE49-F238E27FC236}">
                <a16:creationId xmlns:a16="http://schemas.microsoft.com/office/drawing/2014/main" id="{BF72A06A-904F-C49C-CC1D-2E055E30A7A8}"/>
              </a:ext>
            </a:extLst>
          </p:cNvPr>
          <p:cNvSpPr/>
          <p:nvPr/>
        </p:nvSpPr>
        <p:spPr>
          <a:xfrm>
            <a:off x="4128082"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8C319915-EBA9-3E1D-FDC7-06D0F0865C3B}"/>
              </a:ext>
            </a:extLst>
          </p:cNvPr>
          <p:cNvSpPr/>
          <p:nvPr/>
        </p:nvSpPr>
        <p:spPr>
          <a:xfrm>
            <a:off x="4757735"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0900484-5C01-49C7-74A1-44B0FEE2F47C}"/>
              </a:ext>
            </a:extLst>
          </p:cNvPr>
          <p:cNvSpPr/>
          <p:nvPr/>
        </p:nvSpPr>
        <p:spPr>
          <a:xfrm>
            <a:off x="5172824"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67974581-7BFB-BD04-3B05-1F02C5854F7A}"/>
              </a:ext>
            </a:extLst>
          </p:cNvPr>
          <p:cNvSpPr/>
          <p:nvPr/>
        </p:nvSpPr>
        <p:spPr>
          <a:xfrm>
            <a:off x="6442364"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924CCBBF-F283-194D-B59F-3E78BE223104}"/>
              </a:ext>
            </a:extLst>
          </p:cNvPr>
          <p:cNvSpPr/>
          <p:nvPr/>
        </p:nvSpPr>
        <p:spPr>
          <a:xfrm>
            <a:off x="7127538"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7C38FC50-84C8-C763-4422-67558EA51648}"/>
              </a:ext>
            </a:extLst>
          </p:cNvPr>
          <p:cNvSpPr/>
          <p:nvPr/>
        </p:nvSpPr>
        <p:spPr>
          <a:xfrm>
            <a:off x="7332075"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7E59A1E7-64DA-CEEB-DB28-46E02775D750}"/>
              </a:ext>
            </a:extLst>
          </p:cNvPr>
          <p:cNvSpPr/>
          <p:nvPr/>
        </p:nvSpPr>
        <p:spPr>
          <a:xfrm>
            <a:off x="7507367"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A7BEF129-E9A9-6CC0-E98A-5CA506D17D3B}"/>
              </a:ext>
            </a:extLst>
          </p:cNvPr>
          <p:cNvSpPr/>
          <p:nvPr/>
        </p:nvSpPr>
        <p:spPr>
          <a:xfrm>
            <a:off x="6915399"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צורה חופשית: צורה 17">
            <a:extLst>
              <a:ext uri="{FF2B5EF4-FFF2-40B4-BE49-F238E27FC236}">
                <a16:creationId xmlns:a16="http://schemas.microsoft.com/office/drawing/2014/main" id="{C8213BFA-7303-346A-3997-526FB2B0ACB5}"/>
              </a:ext>
            </a:extLst>
          </p:cNvPr>
          <p:cNvSpPr/>
          <p:nvPr/>
        </p:nvSpPr>
        <p:spPr>
          <a:xfrm>
            <a:off x="2997048" y="5710001"/>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צורה חופשית: צורה 18">
            <a:extLst>
              <a:ext uri="{FF2B5EF4-FFF2-40B4-BE49-F238E27FC236}">
                <a16:creationId xmlns:a16="http://schemas.microsoft.com/office/drawing/2014/main" id="{644D32B2-9D98-B133-45C1-F84D5EEF130B}"/>
              </a:ext>
            </a:extLst>
          </p:cNvPr>
          <p:cNvSpPr/>
          <p:nvPr/>
        </p:nvSpPr>
        <p:spPr>
          <a:xfrm>
            <a:off x="6278832" y="5710002"/>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1594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How do we assign each dot to which normal distribution</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168908" y="1248156"/>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000" b="0" dirty="0"/>
                  <a:t>By knowing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dirty="0"/>
                  <a:t> we can assign each ball based on the higher probability ! </a:t>
                </a:r>
              </a:p>
              <a:p>
                <a:pPr marL="228600" lvl="1" indent="0">
                  <a:buNone/>
                </a:pPr>
                <a:endParaRPr lang="en-US" sz="2400"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168908" y="1248156"/>
                <a:ext cx="8534400" cy="3550940"/>
              </a:xfrm>
              <a:prstGeom prst="rect">
                <a:avLst/>
              </a:prstGeom>
              <a:blipFill>
                <a:blip r:embed="rId2"/>
                <a:stretch>
                  <a:fillRect/>
                </a:stretch>
              </a:blipFill>
            </p:spPr>
            <p:txBody>
              <a:bodyPr/>
              <a:lstStyle/>
              <a:p>
                <a:r>
                  <a:rPr lang="he-IL">
                    <a:noFill/>
                  </a:rPr>
                  <a:t> </a:t>
                </a:r>
              </a:p>
            </p:txBody>
          </p:sp>
        </mc:Fallback>
      </mc:AlternateContent>
      <p:sp>
        <p:nvSpPr>
          <p:cNvPr id="3" name="חץ: ימינה 2">
            <a:extLst>
              <a:ext uri="{FF2B5EF4-FFF2-40B4-BE49-F238E27FC236}">
                <a16:creationId xmlns:a16="http://schemas.microsoft.com/office/drawing/2014/main" id="{084E92C2-F4CA-3F81-C379-4BA7027DBBB6}"/>
              </a:ext>
            </a:extLst>
          </p:cNvPr>
          <p:cNvSpPr/>
          <p:nvPr/>
        </p:nvSpPr>
        <p:spPr>
          <a:xfrm rot="5400000">
            <a:off x="7147848" y="4136751"/>
            <a:ext cx="856796" cy="450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a:extLst>
              <a:ext uri="{FF2B5EF4-FFF2-40B4-BE49-F238E27FC236}">
                <a16:creationId xmlns:a16="http://schemas.microsoft.com/office/drawing/2014/main" id="{66A0A535-16BA-1F3C-94C9-2A7B339CA716}"/>
              </a:ext>
            </a:extLst>
          </p:cNvPr>
          <p:cNvSpPr/>
          <p:nvPr/>
        </p:nvSpPr>
        <p:spPr>
          <a:xfrm>
            <a:off x="2728508"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20">
            <a:extLst>
              <a:ext uri="{FF2B5EF4-FFF2-40B4-BE49-F238E27FC236}">
                <a16:creationId xmlns:a16="http://schemas.microsoft.com/office/drawing/2014/main" id="{7E764183-130D-7C1A-7242-3B113A280E20}"/>
              </a:ext>
            </a:extLst>
          </p:cNvPr>
          <p:cNvSpPr/>
          <p:nvPr/>
        </p:nvSpPr>
        <p:spPr>
          <a:xfrm>
            <a:off x="3201543"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67B68FC9-A1C4-25E2-3482-8E2CD8F5C0CC}"/>
              </a:ext>
            </a:extLst>
          </p:cNvPr>
          <p:cNvSpPr/>
          <p:nvPr/>
        </p:nvSpPr>
        <p:spPr>
          <a:xfrm>
            <a:off x="3831196"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FA3A5151-CE05-9BF7-8437-CD25600E5173}"/>
              </a:ext>
            </a:extLst>
          </p:cNvPr>
          <p:cNvSpPr/>
          <p:nvPr/>
        </p:nvSpPr>
        <p:spPr>
          <a:xfrm>
            <a:off x="4246285"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CE0972AC-9145-736A-8E6E-9A16137C9F8E}"/>
              </a:ext>
            </a:extLst>
          </p:cNvPr>
          <p:cNvSpPr/>
          <p:nvPr/>
        </p:nvSpPr>
        <p:spPr>
          <a:xfrm>
            <a:off x="5515825"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3F5A367D-668C-2DF1-D804-12B600B8F58C}"/>
              </a:ext>
            </a:extLst>
          </p:cNvPr>
          <p:cNvSpPr/>
          <p:nvPr/>
        </p:nvSpPr>
        <p:spPr>
          <a:xfrm>
            <a:off x="6200999"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2D695BF6-D246-2F52-D476-6DC797A9567B}"/>
              </a:ext>
            </a:extLst>
          </p:cNvPr>
          <p:cNvSpPr/>
          <p:nvPr/>
        </p:nvSpPr>
        <p:spPr>
          <a:xfrm>
            <a:off x="6405536"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7D98491B-A3B7-652D-0A43-C4C0194E6B06}"/>
              </a:ext>
            </a:extLst>
          </p:cNvPr>
          <p:cNvSpPr/>
          <p:nvPr/>
        </p:nvSpPr>
        <p:spPr>
          <a:xfrm>
            <a:off x="6580828"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a:extLst>
              <a:ext uri="{FF2B5EF4-FFF2-40B4-BE49-F238E27FC236}">
                <a16:creationId xmlns:a16="http://schemas.microsoft.com/office/drawing/2014/main" id="{1E07D76E-7160-B724-1A0A-1357A85D36B3}"/>
              </a:ext>
            </a:extLst>
          </p:cNvPr>
          <p:cNvSpPr/>
          <p:nvPr/>
        </p:nvSpPr>
        <p:spPr>
          <a:xfrm>
            <a:off x="7200454"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a:extLst>
              <a:ext uri="{FF2B5EF4-FFF2-40B4-BE49-F238E27FC236}">
                <a16:creationId xmlns:a16="http://schemas.microsoft.com/office/drawing/2014/main" id="{F3FB162E-0541-1A5C-2975-7E1ED5A2B48B}"/>
              </a:ext>
            </a:extLst>
          </p:cNvPr>
          <p:cNvSpPr/>
          <p:nvPr/>
        </p:nvSpPr>
        <p:spPr>
          <a:xfrm>
            <a:off x="5988860" y="5191248"/>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צורה חופשית: צורה 29">
            <a:extLst>
              <a:ext uri="{FF2B5EF4-FFF2-40B4-BE49-F238E27FC236}">
                <a16:creationId xmlns:a16="http://schemas.microsoft.com/office/drawing/2014/main" id="{5BA15A86-F5DA-323B-232D-3318FE22C448}"/>
              </a:ext>
            </a:extLst>
          </p:cNvPr>
          <p:cNvSpPr/>
          <p:nvPr/>
        </p:nvSpPr>
        <p:spPr>
          <a:xfrm>
            <a:off x="2736322" y="4264817"/>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צורה חופשית: צורה 30">
            <a:extLst>
              <a:ext uri="{FF2B5EF4-FFF2-40B4-BE49-F238E27FC236}">
                <a16:creationId xmlns:a16="http://schemas.microsoft.com/office/drawing/2014/main" id="{0D37FBB8-720E-6578-3A49-4F451D2FB4FD}"/>
              </a:ext>
            </a:extLst>
          </p:cNvPr>
          <p:cNvSpPr/>
          <p:nvPr/>
        </p:nvSpPr>
        <p:spPr>
          <a:xfrm>
            <a:off x="5618093" y="426481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a:extLst>
              <a:ext uri="{FF2B5EF4-FFF2-40B4-BE49-F238E27FC236}">
                <a16:creationId xmlns:a16="http://schemas.microsoft.com/office/drawing/2014/main" id="{404B111D-EF8B-2C04-5CCB-554ED687F8E2}"/>
              </a:ext>
            </a:extLst>
          </p:cNvPr>
          <p:cNvSpPr/>
          <p:nvPr/>
        </p:nvSpPr>
        <p:spPr>
          <a:xfrm>
            <a:off x="2744260"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45" name="אליפסה 44">
            <a:extLst>
              <a:ext uri="{FF2B5EF4-FFF2-40B4-BE49-F238E27FC236}">
                <a16:creationId xmlns:a16="http://schemas.microsoft.com/office/drawing/2014/main" id="{7ADDB2B5-7A5F-D315-F208-21E823D94DAD}"/>
              </a:ext>
            </a:extLst>
          </p:cNvPr>
          <p:cNvSpPr/>
          <p:nvPr/>
        </p:nvSpPr>
        <p:spPr>
          <a:xfrm>
            <a:off x="3217295"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אליפסה 45">
            <a:extLst>
              <a:ext uri="{FF2B5EF4-FFF2-40B4-BE49-F238E27FC236}">
                <a16:creationId xmlns:a16="http://schemas.microsoft.com/office/drawing/2014/main" id="{FC4B53B0-31EF-C616-7A66-A1BD7D7C55DA}"/>
              </a:ext>
            </a:extLst>
          </p:cNvPr>
          <p:cNvSpPr/>
          <p:nvPr/>
        </p:nvSpPr>
        <p:spPr>
          <a:xfrm>
            <a:off x="3846948"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a:extLst>
              <a:ext uri="{FF2B5EF4-FFF2-40B4-BE49-F238E27FC236}">
                <a16:creationId xmlns:a16="http://schemas.microsoft.com/office/drawing/2014/main" id="{CFB215B9-DC8D-2143-D547-FF01EAB7A7A6}"/>
              </a:ext>
            </a:extLst>
          </p:cNvPr>
          <p:cNvSpPr/>
          <p:nvPr/>
        </p:nvSpPr>
        <p:spPr>
          <a:xfrm>
            <a:off x="4262037"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אליפסה 47">
            <a:extLst>
              <a:ext uri="{FF2B5EF4-FFF2-40B4-BE49-F238E27FC236}">
                <a16:creationId xmlns:a16="http://schemas.microsoft.com/office/drawing/2014/main" id="{BA9CB47C-777B-21BF-FEBA-767BE75EAED7}"/>
              </a:ext>
            </a:extLst>
          </p:cNvPr>
          <p:cNvSpPr/>
          <p:nvPr/>
        </p:nvSpPr>
        <p:spPr>
          <a:xfrm>
            <a:off x="5531577"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a:extLst>
              <a:ext uri="{FF2B5EF4-FFF2-40B4-BE49-F238E27FC236}">
                <a16:creationId xmlns:a16="http://schemas.microsoft.com/office/drawing/2014/main" id="{2D25682D-4A6D-A947-0345-91F91F6E49FF}"/>
              </a:ext>
            </a:extLst>
          </p:cNvPr>
          <p:cNvSpPr/>
          <p:nvPr/>
        </p:nvSpPr>
        <p:spPr>
          <a:xfrm>
            <a:off x="6216751"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49">
            <a:extLst>
              <a:ext uri="{FF2B5EF4-FFF2-40B4-BE49-F238E27FC236}">
                <a16:creationId xmlns:a16="http://schemas.microsoft.com/office/drawing/2014/main" id="{19ACEFA1-F6F6-AEBB-F4F3-CAE2BEDD3E7F}"/>
              </a:ext>
            </a:extLst>
          </p:cNvPr>
          <p:cNvSpPr/>
          <p:nvPr/>
        </p:nvSpPr>
        <p:spPr>
          <a:xfrm>
            <a:off x="6421288"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אליפסה 50">
            <a:extLst>
              <a:ext uri="{FF2B5EF4-FFF2-40B4-BE49-F238E27FC236}">
                <a16:creationId xmlns:a16="http://schemas.microsoft.com/office/drawing/2014/main" id="{B2C515B8-5596-C683-506F-BF13929DDFE4}"/>
              </a:ext>
            </a:extLst>
          </p:cNvPr>
          <p:cNvSpPr/>
          <p:nvPr/>
        </p:nvSpPr>
        <p:spPr>
          <a:xfrm>
            <a:off x="6596580"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אליפסה 51">
            <a:extLst>
              <a:ext uri="{FF2B5EF4-FFF2-40B4-BE49-F238E27FC236}">
                <a16:creationId xmlns:a16="http://schemas.microsoft.com/office/drawing/2014/main" id="{C429097F-B620-1DC5-8217-B2070E3081BE}"/>
              </a:ext>
            </a:extLst>
          </p:cNvPr>
          <p:cNvSpPr/>
          <p:nvPr/>
        </p:nvSpPr>
        <p:spPr>
          <a:xfrm>
            <a:off x="7216206"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142766ED-917E-DDEA-A249-E06EC848C804}"/>
              </a:ext>
            </a:extLst>
          </p:cNvPr>
          <p:cNvSpPr/>
          <p:nvPr/>
        </p:nvSpPr>
        <p:spPr>
          <a:xfrm>
            <a:off x="6004612"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צורה חופשית: צורה 53">
            <a:extLst>
              <a:ext uri="{FF2B5EF4-FFF2-40B4-BE49-F238E27FC236}">
                <a16:creationId xmlns:a16="http://schemas.microsoft.com/office/drawing/2014/main" id="{13C81B01-E869-D8F5-FBEC-509F2AAB3FE7}"/>
              </a:ext>
            </a:extLst>
          </p:cNvPr>
          <p:cNvSpPr/>
          <p:nvPr/>
        </p:nvSpPr>
        <p:spPr>
          <a:xfrm>
            <a:off x="4531154" y="2851279"/>
            <a:ext cx="3029038" cy="849039"/>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צורה חופשית: צורה 54">
            <a:extLst>
              <a:ext uri="{FF2B5EF4-FFF2-40B4-BE49-F238E27FC236}">
                <a16:creationId xmlns:a16="http://schemas.microsoft.com/office/drawing/2014/main" id="{E18E9F3D-82D4-D3A0-AB9B-7EBA93201FB6}"/>
              </a:ext>
            </a:extLst>
          </p:cNvPr>
          <p:cNvSpPr/>
          <p:nvPr/>
        </p:nvSpPr>
        <p:spPr>
          <a:xfrm>
            <a:off x="2716604" y="2858018"/>
            <a:ext cx="1552652" cy="849039"/>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0091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Expectation maximizations motivation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400" dirty="0"/>
              <a:t>With the first example we knew the colors of the dots and estimated the gaussian distribution .</a:t>
            </a:r>
          </a:p>
          <a:p>
            <a:pPr lvl="1"/>
            <a:r>
              <a:rPr lang="en-US" sz="2400" dirty="0"/>
              <a:t>With the second example we knew the gaussian distributions but we didn’t know which dot belonged to which gaussian. </a:t>
            </a:r>
          </a:p>
          <a:p>
            <a:endParaRPr lang="en-US" sz="2000" dirty="0"/>
          </a:p>
          <a:p>
            <a:endParaRPr lang="he-IL" dirty="0"/>
          </a:p>
        </p:txBody>
      </p:sp>
    </p:spTree>
    <p:extLst>
      <p:ext uri="{BB962C8B-B14F-4D97-AF65-F5344CB8AC3E}">
        <p14:creationId xmlns:p14="http://schemas.microsoft.com/office/powerpoint/2010/main" val="193356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0A93-2A11-98B7-CE9D-AFD1D5111170}"/>
              </a:ext>
            </a:extLst>
          </p:cNvPr>
          <p:cNvSpPr>
            <a:spLocks noGrp="1"/>
          </p:cNvSpPr>
          <p:nvPr>
            <p:ph type="title"/>
          </p:nvPr>
        </p:nvSpPr>
        <p:spPr/>
        <p:txBody>
          <a:bodyPr/>
          <a:lstStyle/>
          <a:p>
            <a:r>
              <a:rPr lang="en-US" dirty="0"/>
              <a:t>Abstract</a:t>
            </a:r>
            <a:r>
              <a:rPr lang="he-IL" dirty="0"/>
              <a:t> </a:t>
            </a:r>
            <a:r>
              <a:rPr lang="en-US" dirty="0"/>
              <a:t> - ML</a:t>
            </a:r>
            <a:endParaRPr lang="LID4096" dirty="0"/>
          </a:p>
        </p:txBody>
      </p:sp>
      <p:sp>
        <p:nvSpPr>
          <p:cNvPr id="3" name="Content Placeholder 2">
            <a:extLst>
              <a:ext uri="{FF2B5EF4-FFF2-40B4-BE49-F238E27FC236}">
                <a16:creationId xmlns:a16="http://schemas.microsoft.com/office/drawing/2014/main" id="{A1D7B37C-65A3-7183-D7C7-765034E50FB9}"/>
              </a:ext>
            </a:extLst>
          </p:cNvPr>
          <p:cNvSpPr>
            <a:spLocks noGrp="1"/>
          </p:cNvSpPr>
          <p:nvPr>
            <p:ph idx="1"/>
          </p:nvPr>
        </p:nvSpPr>
        <p:spPr/>
        <p:txBody>
          <a:bodyPr/>
          <a:lstStyle/>
          <a:p>
            <a:r>
              <a:rPr lang="en-US" dirty="0"/>
              <a:t>We introduce a Privacy Preserving Expectation Maximization (PPEM) protocol that addresses privacy concerns in distributed algorithms. </a:t>
            </a:r>
          </a:p>
          <a:p>
            <a:r>
              <a:rPr lang="en-US" dirty="0"/>
              <a:t>The protocol combines the Expectation-Maximization (EM) algorithm and the Gaussian Mixture Model (GMM) to find maximum likelihood estimates in statistical models with hidden variables.</a:t>
            </a:r>
          </a:p>
          <a:p>
            <a:endParaRPr lang="LID4096" dirty="0"/>
          </a:p>
        </p:txBody>
      </p:sp>
    </p:spTree>
    <p:extLst>
      <p:ext uri="{BB962C8B-B14F-4D97-AF65-F5344CB8AC3E}">
        <p14:creationId xmlns:p14="http://schemas.microsoft.com/office/powerpoint/2010/main" val="80867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Expectation maximizations motivation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993692"/>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r>
              <a:rPr lang="en-US" sz="2000" dirty="0"/>
              <a:t>The point here is that we need to know either the source of the observations to guess the gaussian parameters or know the gaussian parameters to guess the source of the observations.</a:t>
            </a:r>
          </a:p>
          <a:p>
            <a:pPr lvl="1"/>
            <a:endParaRPr lang="en-US" sz="2000" dirty="0"/>
          </a:p>
          <a:p>
            <a:pPr lvl="1"/>
            <a:r>
              <a:rPr lang="en-US" sz="2000" dirty="0"/>
              <a:t>The expectation maximization algorithm comes to solve this problem , given a number of distributions k with the source of the observations and the distributions unknown ,cluster the points into k clusters estimating the distribution and the sources of the observations.</a:t>
            </a:r>
            <a:endParaRPr lang="en-US" sz="2400" dirty="0"/>
          </a:p>
          <a:p>
            <a:endParaRPr lang="en-US" dirty="0"/>
          </a:p>
          <a:p>
            <a:endParaRPr lang="he-IL" dirty="0"/>
          </a:p>
        </p:txBody>
      </p:sp>
    </p:spTree>
    <p:extLst>
      <p:ext uri="{BB962C8B-B14F-4D97-AF65-F5344CB8AC3E}">
        <p14:creationId xmlns:p14="http://schemas.microsoft.com/office/powerpoint/2010/main" val="103866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maximizations</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000" dirty="0"/>
                  <a:t>The algorithm is comprised of 4 steps:</a:t>
                </a:r>
              </a:p>
              <a:p>
                <a:pPr marL="685800" lvl="1" indent="-457200">
                  <a:buAutoNum type="arabicPeriod"/>
                </a:pPr>
                <a:r>
                  <a:rPr lang="en-US" sz="2000" dirty="0"/>
                  <a:t>We chose random values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𝑘</m:t>
                        </m:r>
                      </m:sub>
                    </m:sSub>
                  </m:oMath>
                </a14:m>
                <a:r>
                  <a:rPr lang="en-US" dirty="0"/>
                  <a:t> </a:t>
                </a:r>
              </a:p>
              <a:p>
                <a:pPr marL="571500" lvl="1" indent="-342900">
                  <a:buAutoNum type="arabicPeriod"/>
                </a:pPr>
                <a:r>
                  <a:rPr lang="en-US" dirty="0"/>
                  <a:t>Expectation phase .</a:t>
                </a:r>
              </a:p>
              <a:p>
                <a:pPr marL="571500" lvl="1" indent="-342900">
                  <a:buAutoNum type="arabicPeriod"/>
                </a:pPr>
                <a:r>
                  <a:rPr lang="en-US" dirty="0"/>
                  <a:t>Maximization phase.</a:t>
                </a:r>
              </a:p>
              <a:p>
                <a:pPr marL="571500" lvl="1" indent="-342900">
                  <a:buAutoNum type="arabicPeriod"/>
                </a:pPr>
                <a:r>
                  <a:rPr lang="en-US" dirty="0"/>
                  <a:t>Repeat 2 and 3 until convergence </a:t>
                </a:r>
              </a:p>
              <a:p>
                <a:pPr marL="228600" lvl="1" indent="0">
                  <a:buNone/>
                </a:pPr>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9995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phase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39052"/>
            <a:ext cx="8534400" cy="4251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lvl="1" indent="0">
              <a:buNone/>
            </a:pPr>
            <a:endParaRPr lang="en-US" sz="2000" dirty="0"/>
          </a:p>
          <a:p>
            <a:pPr marL="228600" lvl="1" indent="0">
              <a:buNone/>
            </a:pPr>
            <a:endParaRPr lang="en-US" sz="2000" dirty="0"/>
          </a:p>
          <a:p>
            <a:pPr marL="228600" lvl="1" indent="0">
              <a:buNone/>
            </a:pPr>
            <a:r>
              <a:rPr lang="en-US" sz="2000" dirty="0"/>
              <a:t>In this phase we assign each data point (dot) to a cluster probabilistically , meaning that we compute the probability that it came from a red distribution (cluster) as we have done in example 2.</a:t>
            </a:r>
          </a:p>
          <a:p>
            <a:pPr marL="228600" lvl="1" indent="0">
              <a:buNone/>
            </a:pPr>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0" indent="0">
              <a:buNone/>
            </a:pPr>
            <a:endParaRPr lang="en-US" dirty="0"/>
          </a:p>
        </p:txBody>
      </p:sp>
    </p:spTree>
    <p:extLst>
      <p:ext uri="{BB962C8B-B14F-4D97-AF65-F5344CB8AC3E}">
        <p14:creationId xmlns:p14="http://schemas.microsoft.com/office/powerpoint/2010/main" val="269330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phase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824540"/>
                <a:ext cx="8534400" cy="4251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lvl="1" indent="0">
                  <a:buNone/>
                </a:pPr>
                <a:r>
                  <a:rPr lang="en-US" sz="2000" dirty="0"/>
                  <a:t>In other words we calculate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oMath>
                </a14:m>
                <a:r>
                  <a:rPr lang="en-US" sz="2000" dirty="0"/>
                  <a:t> for each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0" smtClean="0">
                        <a:latin typeface="Cambria Math" panose="02040503050406030204" pitchFamily="18" charset="0"/>
                      </a:rPr>
                      <m:t> </m:t>
                    </m:r>
                  </m:oMath>
                </a14:m>
                <a:r>
                  <a:rPr lang="en-US" sz="2000" dirty="0"/>
                  <a:t>but this time we add the probability of cluster b : </a:t>
                </a:r>
                <a:br>
                  <a:rPr lang="en-US" sz="2000" dirty="0"/>
                </a:br>
                <a:endParaRPr lang="en-US" sz="2000" dirty="0"/>
              </a:p>
              <a:p>
                <a:pPr marL="2286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r>
                        <a:rPr lang="en-US" sz="2000" b="0" i="1" smtClean="0">
                          <a:latin typeface="Cambria Math" panose="02040503050406030204" pitchFamily="18" charset="0"/>
                        </a:rPr>
                        <m:t>:</m:t>
                      </m:r>
                      <m:r>
                        <a:rPr lang="en-US" sz="2000" b="0" i="1" smtClean="0">
                          <a:latin typeface="Cambria Math" panose="02040503050406030204" pitchFamily="18" charset="0"/>
                        </a:rPr>
                        <m:t>𝑝𝑟𝑜𝑏𝑎𝑏𝑖𝑙𝑖𝑡𝑦</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𝑐𝑙𝑢𝑠𝑡𝑒𝑟</m:t>
                      </m:r>
                      <m:r>
                        <a:rPr lang="en-US" sz="2000" b="0" i="1" smtClean="0">
                          <a:latin typeface="Cambria Math" panose="02040503050406030204" pitchFamily="18" charset="0"/>
                        </a:rPr>
                        <m:t> </m:t>
                      </m:r>
                      <m:r>
                        <a:rPr lang="en-US" sz="2000" b="0" i="1" smtClean="0">
                          <a:latin typeface="Cambria Math" panose="02040503050406030204" pitchFamily="18" charset="0"/>
                        </a:rPr>
                        <m:t>𝑏</m:t>
                      </m:r>
                      <m:r>
                        <a:rPr lang="en-US" sz="2000" b="0" i="1" smtClean="0">
                          <a:latin typeface="Cambria Math" panose="02040503050406030204" pitchFamily="18" charset="0"/>
                        </a:rPr>
                        <m:t> (</m:t>
                      </m:r>
                      <m:r>
                        <a:rPr lang="en-US" sz="2000" b="0" i="1" smtClean="0">
                          <a:latin typeface="Cambria Math" panose="02040503050406030204" pitchFamily="18" charset="0"/>
                        </a:rPr>
                        <m:t>𝑠𝑒𝑐𝑜𝑛𝑑</m:t>
                      </m:r>
                      <m:r>
                        <a:rPr lang="en-US" sz="2000" b="0" i="1" smtClean="0">
                          <a:latin typeface="Cambria Math" panose="02040503050406030204" pitchFamily="18" charset="0"/>
                        </a:rPr>
                        <m:t> </m:t>
                      </m:r>
                      <m:r>
                        <a:rPr lang="en-US" sz="2000" b="0" i="1" smtClean="0">
                          <a:latin typeface="Cambria Math" panose="02040503050406030204" pitchFamily="18" charset="0"/>
                        </a:rPr>
                        <m:t>𝑐𝑙𝑢𝑠𝑡𝑒𝑟</m:t>
                      </m:r>
                      <m:r>
                        <a:rPr lang="en-US" sz="2000" b="0" i="1" smtClean="0">
                          <a:latin typeface="Cambria Math" panose="02040503050406030204" pitchFamily="18" charset="0"/>
                        </a:rPr>
                        <m:t>)</m:t>
                      </m:r>
                    </m:oMath>
                  </m:oMathPara>
                </a14:m>
                <a:endParaRPr lang="en-US" sz="2000" dirty="0"/>
              </a:p>
              <a:p>
                <a:pPr marL="228600" lvl="1" indent="0">
                  <a:buNone/>
                </a:pPr>
                <a:endParaRPr lang="en-US" sz="2000" dirty="0"/>
              </a:p>
              <a:p>
                <a:pPr marL="228600" lvl="1" indent="0">
                  <a:buNone/>
                </a:pPr>
                <a:r>
                  <a:rPr lang="en-US" sz="2000" dirty="0"/>
                  <a:t>Meaning in the following equation:</a:t>
                </a:r>
              </a:p>
              <a:p>
                <a:pPr marL="228600" lvl="1" indent="0">
                  <a:buNone/>
                </a:pPr>
                <a:endParaRPr lang="en-US" sz="2000" dirty="0"/>
              </a:p>
              <a:p>
                <a:pPr marL="228600" lvl="1" indent="0">
                  <a:buNone/>
                </a:pPr>
                <a:r>
                  <a:rPr lang="en-US" sz="2000" dirty="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 </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num>
                      <m:den>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m:t>
                        </m:r>
                        <m:r>
                          <a:rPr lang="en-US" sz="2000" i="1">
                            <a:latin typeface="Cambria Math" panose="02040503050406030204" pitchFamily="18" charset="0"/>
                          </a:rPr>
                          <m:t>𝑃</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r>
                      <a:rPr lang="en-US" sz="2000" b="0" i="1" smtClean="0">
                        <a:latin typeface="Cambria Math" panose="02040503050406030204" pitchFamily="18" charset="0"/>
                      </a:rPr>
                      <m:t> </m:t>
                    </m:r>
                  </m:oMath>
                </a14:m>
                <a:r>
                  <a:rPr lang="en-US" sz="1800" dirty="0"/>
                  <a:t>  We assign </a:t>
                </a:r>
                <a14:m>
                  <m:oMath xmlns:m="http://schemas.openxmlformats.org/officeDocument/2006/math">
                    <m:r>
                      <a:rPr lang="en-US" sz="1800" i="1" dirty="0" smtClean="0">
                        <a:latin typeface="Cambria Math" panose="02040503050406030204" pitchFamily="18" charset="0"/>
                      </a:rPr>
                      <m:t>𝑃</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𝑟</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1</m:t>
                    </m:r>
                    <m:r>
                      <a:rPr lang="en-US" sz="1800" b="0" i="1" dirty="0" smtClean="0">
                        <a:latin typeface="Cambria Math" panose="02040503050406030204" pitchFamily="18" charset="0"/>
                      </a:rPr>
                      <m:t>−</m:t>
                    </m:r>
                    <m:r>
                      <a:rPr lang="en-US" sz="1800" b="0" i="1" dirty="0" smtClean="0">
                        <a:latin typeface="Cambria Math" panose="02040503050406030204" pitchFamily="18" charset="0"/>
                      </a:rPr>
                      <m:t>𝜋</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𝑏</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𝜋</m:t>
                    </m:r>
                  </m:oMath>
                </a14:m>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0" indent="0">
                  <a:buNone/>
                </a:pPr>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824540"/>
                <a:ext cx="8534400" cy="4251970"/>
              </a:xfrm>
              <a:prstGeom prst="rect">
                <a:avLst/>
              </a:prstGeom>
              <a:blipFill>
                <a:blip r:embed="rId2"/>
                <a:stretch>
                  <a:fillRect t="-716"/>
                </a:stretch>
              </a:blipFill>
            </p:spPr>
            <p:txBody>
              <a:bodyPr/>
              <a:lstStyle/>
              <a:p>
                <a:r>
                  <a:rPr lang="he-IL">
                    <a:noFill/>
                  </a:rPr>
                  <a:t> </a:t>
                </a:r>
              </a:p>
            </p:txBody>
          </p:sp>
        </mc:Fallback>
      </mc:AlternateContent>
    </p:spTree>
    <p:extLst>
      <p:ext uri="{BB962C8B-B14F-4D97-AF65-F5344CB8AC3E}">
        <p14:creationId xmlns:p14="http://schemas.microsoft.com/office/powerpoint/2010/main" val="236504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Maximization phase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426464" y="1637088"/>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  let k=2 so that we use simplified symbols and terms </a:t>
                </a:r>
              </a:p>
              <a:p>
                <a:pPr marL="228600" lvl="1" indent="0">
                  <a:buNone/>
                </a:pPr>
                <a:r>
                  <a:rPr lang="en-US" sz="2000" dirty="0"/>
                  <a:t>Now we update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𝜋</m:t>
                    </m:r>
                  </m:oMath>
                </a14:m>
                <a:r>
                  <a:rPr lang="en-US" sz="2000" dirty="0"/>
                  <a:t> for each gaussian(cluster) based on the new points in each cluster that we found in the previous phase . </a:t>
                </a:r>
              </a:p>
              <a:p>
                <a:pPr marL="228600" lvl="1" indent="0">
                  <a:buNone/>
                </a:pPr>
                <a:r>
                  <a:rPr lang="en-US" sz="2000" dirty="0"/>
                  <a:t>Just like we did in the first example when we had the colors of the dots but not the parameters of the gaussian but this time we will use the</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oMath>
                </a14:m>
                <a:r>
                  <a:rPr lang="en-US" sz="2000" dirty="0"/>
                  <a:t>in calculating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𝜎</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oMath>
                </a14:m>
                <a:r>
                  <a:rPr lang="en-US" sz="2000" dirty="0"/>
                  <a:t> and update the probability of the second cluster </a:t>
                </a:r>
                <a14:m>
                  <m:oMath xmlns:m="http://schemas.openxmlformats.org/officeDocument/2006/math">
                    <m:r>
                      <a:rPr lang="en-US" sz="2000" b="0" i="1" smtClean="0">
                        <a:latin typeface="Cambria Math" panose="02040503050406030204" pitchFamily="18" charset="0"/>
                      </a:rPr>
                      <m:t>𝜋</m:t>
                    </m:r>
                  </m:oMath>
                </a14:m>
                <a:r>
                  <a:rPr lang="en-US" sz="2000" dirty="0"/>
                  <a:t>:</a:t>
                </a:r>
              </a:p>
              <a:p>
                <a:pPr marL="228600" lvl="1"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a:t>
                </a:r>
              </a:p>
              <a:p>
                <a:pPr marL="228600" lvl="1"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𝑖</m:t>
                            </m:r>
                          </m:sub>
                        </m:sSub>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e>
                            </m:d>
                          </m:e>
                          <m:sup>
                            <m:r>
                              <a:rPr lang="en-US" sz="2000" b="0" i="1" smtClean="0">
                                <a:latin typeface="Cambria Math" panose="02040503050406030204" pitchFamily="18" charset="0"/>
                              </a:rPr>
                              <m:t>2</m:t>
                            </m:r>
                          </m:sup>
                        </m:sSup>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𝑖</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𝜋</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oMath>
                </a14:m>
                <a:r>
                  <a:rPr lang="en-US" sz="2000" dirty="0"/>
                  <a:t> </a:t>
                </a:r>
              </a:p>
              <a:p>
                <a:pPr marL="228600" lvl="1" indent="0">
                  <a:buNone/>
                </a:pPr>
                <a:endParaRPr lang="en-US" sz="2000" dirty="0"/>
              </a:p>
              <a:p>
                <a:pPr marL="228600" lvl="1" indent="0">
                  <a:buNone/>
                </a:pPr>
                <a:endParaRPr lang="en-US" sz="2000" dirty="0"/>
              </a:p>
              <a:p>
                <a:pPr marL="0" indent="0">
                  <a:buNone/>
                </a:pPr>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426464" y="1637088"/>
                <a:ext cx="8534400" cy="3550940"/>
              </a:xfrm>
              <a:prstGeom prst="rect">
                <a:avLst/>
              </a:prstGeom>
              <a:blipFill>
                <a:blip r:embed="rId2"/>
                <a:stretch>
                  <a:fillRect t="-1031" r="-1500"/>
                </a:stretch>
              </a:blipFill>
            </p:spPr>
            <p:txBody>
              <a:bodyPr/>
              <a:lstStyle/>
              <a:p>
                <a:r>
                  <a:rPr lang="he-IL">
                    <a:noFill/>
                  </a:rPr>
                  <a:t> </a:t>
                </a:r>
              </a:p>
            </p:txBody>
          </p:sp>
        </mc:Fallback>
      </mc:AlternateContent>
    </p:spTree>
    <p:extLst>
      <p:ext uri="{BB962C8B-B14F-4D97-AF65-F5344CB8AC3E}">
        <p14:creationId xmlns:p14="http://schemas.microsoft.com/office/powerpoint/2010/main" val="2824873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Firstly we  will assign 2 random gaussian distributions  (meaning their parameters) </a:t>
            </a:r>
          </a:p>
          <a:p>
            <a:pPr marL="0" indent="0">
              <a:buNone/>
            </a:pPr>
            <a:endParaRPr lang="he-IL" dirty="0"/>
          </a:p>
        </p:txBody>
      </p:sp>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23354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61935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err="1"/>
                  <a:t>Expictation</a:t>
                </a:r>
                <a:r>
                  <a:rPr lang="en-US" dirty="0"/>
                  <a:t> phase: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for all the points:    </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23354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gradFill flip="none" rotWithShape="1">
            <a:gsLst>
              <a:gs pos="0">
                <a:srgbClr val="00B0F0"/>
              </a:gs>
              <a:gs pos="75000">
                <a:srgbClr val="FF0000"/>
              </a:gs>
              <a:gs pos="69000">
                <a:schemeClr val="accent2">
                  <a:lumMod val="75000"/>
                </a:schemeClr>
              </a:gs>
              <a:gs pos="97000">
                <a:schemeClr val="accent2">
                  <a:lumMod val="7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gradFill>
            <a:gsLst>
              <a:gs pos="0">
                <a:srgbClr val="00B0F0"/>
              </a:gs>
              <a:gs pos="70000">
                <a:srgbClr val="FF0000"/>
              </a:gs>
              <a:gs pos="50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gradFill>
            <a:gsLst>
              <a:gs pos="0">
                <a:srgbClr val="00B0F0"/>
              </a:gs>
              <a:gs pos="70000">
                <a:srgbClr val="FF0000"/>
              </a:gs>
              <a:gs pos="2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B0F0"/>
              </a:gs>
              <a:gs pos="70000">
                <a:srgbClr val="FF0000"/>
              </a:gs>
              <a:gs pos="1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3391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Maximization phase:</a:t>
                </a:r>
              </a:p>
              <a:p>
                <a:pPr marL="0" indent="0">
                  <a:buFont typeface="Arial" panose="020B0604020202020204" pitchFamily="34" charset="0"/>
                  <a:buNone/>
                </a:pPr>
                <a:r>
                  <a:rPr lang="en-US" dirty="0"/>
                  <a:t>Readjust the gaussians based on the new updated parameters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3093470" y="2823466"/>
            <a:ext cx="4093303" cy="945942"/>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gradFill flip="none" rotWithShape="1">
            <a:gsLst>
              <a:gs pos="0">
                <a:srgbClr val="00B0F0"/>
              </a:gs>
              <a:gs pos="75000">
                <a:srgbClr val="FF0000"/>
              </a:gs>
              <a:gs pos="69000">
                <a:schemeClr val="accent2">
                  <a:lumMod val="75000"/>
                </a:schemeClr>
              </a:gs>
              <a:gs pos="97000">
                <a:schemeClr val="accent2">
                  <a:lumMod val="7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gradFill>
            <a:gsLst>
              <a:gs pos="0">
                <a:srgbClr val="00B0F0"/>
              </a:gs>
              <a:gs pos="70000">
                <a:srgbClr val="FF0000"/>
              </a:gs>
              <a:gs pos="50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gradFill>
            <a:gsLst>
              <a:gs pos="0">
                <a:srgbClr val="00B0F0"/>
              </a:gs>
              <a:gs pos="70000">
                <a:srgbClr val="FF0000"/>
              </a:gs>
              <a:gs pos="2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B0F0"/>
              </a:gs>
              <a:gs pos="70000">
                <a:srgbClr val="FF0000"/>
              </a:gs>
              <a:gs pos="1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4352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After convergence we will get : </a:t>
            </a:r>
          </a:p>
        </p:txBody>
      </p:sp>
      <p:sp>
        <p:nvSpPr>
          <p:cNvPr id="3" name="צורה חופשית: צורה 2">
            <a:extLst>
              <a:ext uri="{FF2B5EF4-FFF2-40B4-BE49-F238E27FC236}">
                <a16:creationId xmlns:a16="http://schemas.microsoft.com/office/drawing/2014/main" id="{26F203A5-ECB0-0AC7-1FA6-F5655BC9E849}"/>
              </a:ext>
            </a:extLst>
          </p:cNvPr>
          <p:cNvSpPr/>
          <p:nvPr/>
        </p:nvSpPr>
        <p:spPr>
          <a:xfrm>
            <a:off x="2324397" y="2842977"/>
            <a:ext cx="207349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4586892" y="2523176"/>
            <a:ext cx="2333625" cy="1246232"/>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70C0"/>
              </a:gs>
              <a:gs pos="69000">
                <a:srgbClr val="FF0000"/>
              </a:gs>
              <a:gs pos="38000">
                <a:srgbClr val="0070C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4774944" y="3769408"/>
            <a:ext cx="188785" cy="196028"/>
          </a:xfrm>
          <a:prstGeom prst="ellipse">
            <a:avLst/>
          </a:prstGeom>
          <a:gradFill>
            <a:gsLst>
              <a:gs pos="0">
                <a:srgbClr val="0070C0"/>
              </a:gs>
              <a:gs pos="70000">
                <a:srgbClr val="FF0000"/>
              </a:gs>
              <a:gs pos="24000">
                <a:srgbClr val="0070C0"/>
              </a:gs>
              <a:gs pos="96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5460118"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5664655"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5839947"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6459573"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247979"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810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Notes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K-means algorithm vs expectation maximization:</a:t>
                </a:r>
              </a:p>
              <a:p>
                <a:pPr marL="0" indent="0">
                  <a:buFont typeface="Arial" panose="020B0604020202020204" pitchFamily="34" charset="0"/>
                  <a:buNone/>
                </a:pPr>
                <a:r>
                  <a:rPr lang="en-US" dirty="0"/>
                  <a:t>	Unlike K-means, in EM, the clusters are not limited to spherical shapes. In EM 	we can constrain the algorithm to provide different covariance matrices 	(spherical, diagonal and generic).</a:t>
                </a:r>
              </a:p>
              <a:p>
                <a:pPr marL="0" indent="0">
                  <a:buFont typeface="Arial" panose="020B0604020202020204" pitchFamily="34" charset="0"/>
                  <a:buNone/>
                </a:pPr>
                <a:r>
                  <a:rPr lang="en-US" dirty="0"/>
                  <a:t> </a:t>
                </a:r>
                <a:br>
                  <a:rPr lang="en-US" dirty="0"/>
                </a:br>
                <a:r>
                  <a:rPr lang="en-US" dirty="0"/>
                  <a:t>The expectation phase uses a likelihood function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Π</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𝑐𝑙𝑢𝑠𝑡𝑒𝑟</m:t>
                            </m:r>
                          </m:e>
                        </m:d>
                      </m:e>
                    </m:func>
                  </m:oMath>
                </a14:m>
                <a:r>
                  <a:rPr lang="en-US" dirty="0"/>
                  <a:t>, but in the EM algorithm we use log on that function because it’s costly to use product of probabilities when k is large enough.</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Tree>
    <p:extLst>
      <p:ext uri="{BB962C8B-B14F-4D97-AF65-F5344CB8AC3E}">
        <p14:creationId xmlns:p14="http://schemas.microsoft.com/office/powerpoint/2010/main" val="182716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6431-9A32-B385-42B9-1CA08D192E1B}"/>
              </a:ext>
            </a:extLst>
          </p:cNvPr>
          <p:cNvSpPr>
            <a:spLocks noGrp="1"/>
          </p:cNvSpPr>
          <p:nvPr>
            <p:ph type="title"/>
          </p:nvPr>
        </p:nvSpPr>
        <p:spPr>
          <a:xfrm>
            <a:off x="2231136" y="1002014"/>
            <a:ext cx="7729728" cy="1188720"/>
          </a:xfrm>
        </p:spPr>
        <p:txBody>
          <a:bodyPr/>
          <a:lstStyle/>
          <a:p>
            <a:r>
              <a:rPr lang="en-US" dirty="0"/>
              <a:t>Abstract</a:t>
            </a:r>
            <a:r>
              <a:rPr lang="he-IL" dirty="0"/>
              <a:t> </a:t>
            </a:r>
            <a:r>
              <a:rPr lang="en-US" dirty="0"/>
              <a:t> - Privacy</a:t>
            </a:r>
            <a:endParaRPr lang="LID4096" dirty="0"/>
          </a:p>
        </p:txBody>
      </p:sp>
      <p:sp>
        <p:nvSpPr>
          <p:cNvPr id="3" name="Content Placeholder 2">
            <a:extLst>
              <a:ext uri="{FF2B5EF4-FFF2-40B4-BE49-F238E27FC236}">
                <a16:creationId xmlns:a16="http://schemas.microsoft.com/office/drawing/2014/main" id="{8DED9FCF-6694-F1BA-666C-3BE4A79CAEAA}"/>
              </a:ext>
            </a:extLst>
          </p:cNvPr>
          <p:cNvSpPr>
            <a:spLocks noGrp="1"/>
          </p:cNvSpPr>
          <p:nvPr>
            <p:ph idx="1"/>
          </p:nvPr>
        </p:nvSpPr>
        <p:spPr>
          <a:xfrm>
            <a:off x="2231136" y="2675366"/>
            <a:ext cx="7729728" cy="3101983"/>
          </a:xfrm>
        </p:spPr>
        <p:txBody>
          <a:bodyPr/>
          <a:lstStyle/>
          <a:p>
            <a:r>
              <a:rPr lang="en-US" dirty="0"/>
              <a:t>The proposed protocol ensures privacy and integrity of data across distributed parties, such as hospitals collecting disease data. </a:t>
            </a:r>
          </a:p>
          <a:p>
            <a:r>
              <a:rPr lang="en-US" dirty="0"/>
              <a:t>It employs homomorphic encryption, particularly the CKKS encryption, which allows computation on encrypted data.</a:t>
            </a:r>
          </a:p>
        </p:txBody>
      </p:sp>
    </p:spTree>
    <p:extLst>
      <p:ext uri="{BB962C8B-B14F-4D97-AF65-F5344CB8AC3E}">
        <p14:creationId xmlns:p14="http://schemas.microsoft.com/office/powerpoint/2010/main" val="210107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Notes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K-means algorithm vs expectation maximization:</a:t>
                </a:r>
              </a:p>
              <a:p>
                <a:pPr marL="0" indent="0">
                  <a:buFont typeface="Arial" panose="020B0604020202020204" pitchFamily="34" charset="0"/>
                  <a:buNone/>
                </a:pPr>
                <a:r>
                  <a:rPr lang="en-US" dirty="0"/>
                  <a:t>	Unlike K-means, in EM, the clusters are not limited to spherical shapes. In EM 	we can constrain the algorithm to provide different covariance matrices 	(spherical, diagonal and generic).</a:t>
                </a:r>
              </a:p>
              <a:p>
                <a:pPr marL="0" indent="0">
                  <a:buFont typeface="Arial" panose="020B0604020202020204" pitchFamily="34" charset="0"/>
                  <a:buNone/>
                </a:pPr>
                <a:r>
                  <a:rPr lang="en-US" dirty="0"/>
                  <a:t> </a:t>
                </a:r>
                <a:br>
                  <a:rPr lang="en-US" dirty="0"/>
                </a:br>
                <a:r>
                  <a:rPr lang="en-US" dirty="0"/>
                  <a:t>The expectation phase uses a likelihood function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Π</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𝑐𝑙𝑢𝑠𝑡𝑒𝑟</m:t>
                            </m:r>
                          </m:e>
                        </m:d>
                      </m:e>
                    </m:func>
                  </m:oMath>
                </a14:m>
                <a:r>
                  <a:rPr lang="en-US" dirty="0"/>
                  <a:t>, but in the EM algorithm we use log on that function because it’s costly to use product of probabilities when k is large enough.</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Tree>
    <p:extLst>
      <p:ext uri="{BB962C8B-B14F-4D97-AF65-F5344CB8AC3E}">
        <p14:creationId xmlns:p14="http://schemas.microsoft.com/office/powerpoint/2010/main" val="410727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Modern data analysis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47996"/>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Modern data analysis often involves data of massive size that are stored across multiple parties, so we need to use a collective data analysis method to analyze all data from all parties .</a:t>
            </a:r>
          </a:p>
          <a:p>
            <a:pPr marL="0" indent="0">
              <a:buFont typeface="Arial" panose="020B0604020202020204" pitchFamily="34" charset="0"/>
              <a:buNone/>
            </a:pPr>
            <a:r>
              <a:rPr lang="en-US" dirty="0"/>
              <a:t>But In many cases, the data of a party often contains sensitive or confidential information that should not be disclosed to other parties.</a:t>
            </a:r>
          </a:p>
          <a:p>
            <a:pPr marL="0" indent="0">
              <a:buFont typeface="Arial" panose="020B0604020202020204" pitchFamily="34" charset="0"/>
              <a:buNone/>
            </a:pPr>
            <a:r>
              <a:rPr lang="en-US" dirty="0"/>
              <a:t>A typical example is the collaborative effort to analyze joint medical data for certain diseases between several hospitals or health agencies. It may not be possible to share or pool (some or all of) the data together due to strict privacy agreements and policies.</a:t>
            </a:r>
          </a:p>
          <a:p>
            <a:pPr marL="0" indent="0">
              <a:buFont typeface="Arial" panose="020B0604020202020204" pitchFamily="34" charset="0"/>
              <a:buNone/>
            </a:pPr>
            <a:r>
              <a:rPr lang="en-US" dirty="0"/>
              <a:t>Thus creating a need to perform cooperative statistical analysis under these settings.</a:t>
            </a:r>
          </a:p>
          <a:p>
            <a:pPr marL="0" indent="0">
              <a:buFont typeface="Arial" panose="020B0604020202020204" pitchFamily="34" charset="0"/>
              <a:buNone/>
            </a:pPr>
            <a:r>
              <a:rPr lang="en-US" dirty="0"/>
              <a:t>Which  has prompted the development of the field of privacy-preserving collective data analysis (data mining)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2138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64810"/>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Privacy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Privacy is important when we use collaborative data analysis ,especially the data that involves personal or sensitive information in fields like health care and commercial use of data and many others.</a:t>
            </a:r>
          </a:p>
          <a:p>
            <a:pPr marL="0" indent="0">
              <a:buFont typeface="Arial" panose="020B0604020202020204" pitchFamily="34" charset="0"/>
              <a:buNone/>
            </a:pPr>
            <a:r>
              <a:rPr lang="en-US" dirty="0"/>
              <a:t>Privacy Preserving statistical algorithms:</a:t>
            </a:r>
          </a:p>
          <a:p>
            <a:pPr marL="0" indent="0">
              <a:buFont typeface="Arial" panose="020B0604020202020204" pitchFamily="34" charset="0"/>
              <a:buNone/>
            </a:pPr>
            <a:r>
              <a:rPr lang="en-US" dirty="0"/>
              <a:t>The aim of privacy preserving statistical algorithms is to allow inference to be drawn on the joint data without disclosing private data held by each party.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as we know EM is a statistical algorithm that analyzes(infers) data.</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61500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PP algorithm security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Tx/>
              <a:buChar char="-"/>
            </a:pPr>
            <a:endParaRPr lang="en-US" dirty="0"/>
          </a:p>
          <a:p>
            <a:pPr>
              <a:buFontTx/>
              <a:buChar char="-"/>
            </a:pPr>
            <a:r>
              <a:rPr lang="en-US" dirty="0"/>
              <a:t>The algorithm needs to allow inference to be drawn on the joint data without disclosing private data held by each party.</a:t>
            </a:r>
          </a:p>
          <a:p>
            <a:pPr marL="0" indent="0">
              <a:buNone/>
            </a:pPr>
            <a:endParaRPr lang="en-US" dirty="0"/>
          </a:p>
          <a:p>
            <a:pPr marL="0" indent="0">
              <a:buNone/>
            </a:pPr>
            <a:r>
              <a:rPr lang="en-US" dirty="0"/>
              <a:t>What are the security concerns on the algorithm itself?</a:t>
            </a:r>
          </a:p>
          <a:p>
            <a:pPr lvl="1">
              <a:buFontTx/>
              <a:buChar char="-"/>
            </a:pPr>
            <a:r>
              <a:rPr lang="en-US" dirty="0"/>
              <a:t>On the privacy side the algorithm should not disclose any private data in each party </a:t>
            </a:r>
          </a:p>
          <a:p>
            <a:pPr lvl="1">
              <a:buFontTx/>
              <a:buChar char="-"/>
            </a:pPr>
            <a:r>
              <a:rPr lang="en-US" dirty="0"/>
              <a:t>On the correctness side ,the inferred data from the PP algorithm should be as close as possible to the algorithm if it didn’t preserve privacy. </a:t>
            </a:r>
          </a:p>
          <a:p>
            <a:pPr>
              <a:buFontTx/>
              <a:buChar char="-"/>
            </a:pPr>
            <a:endParaRPr lang="en-US" dirty="0"/>
          </a:p>
        </p:txBody>
      </p:sp>
    </p:spTree>
    <p:extLst>
      <p:ext uri="{BB962C8B-B14F-4D97-AF65-F5344CB8AC3E}">
        <p14:creationId xmlns:p14="http://schemas.microsoft.com/office/powerpoint/2010/main" val="2942025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Privacy concerns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To understand the privacy concerns on the usage of collaborative data analysis we need to understand the Adversary Models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do we mean by Adversary models ? </a:t>
            </a:r>
          </a:p>
          <a:p>
            <a:pPr marL="0" indent="0">
              <a:buFont typeface="Arial" panose="020B0604020202020204" pitchFamily="34" charset="0"/>
              <a:buNone/>
            </a:pPr>
            <a:r>
              <a:rPr lang="en-US" dirty="0"/>
              <a:t>	- an adversary model is an assumption that the “enemy” would behave in a 	specific manner on the data itself .</a:t>
            </a:r>
          </a:p>
        </p:txBody>
      </p:sp>
    </p:spTree>
    <p:extLst>
      <p:ext uri="{BB962C8B-B14F-4D97-AF65-F5344CB8AC3E}">
        <p14:creationId xmlns:p14="http://schemas.microsoft.com/office/powerpoint/2010/main" val="1024523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Adversary models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We will talk about two adversary models :</a:t>
            </a:r>
          </a:p>
          <a:p>
            <a:pPr marL="0" indent="0">
              <a:buFont typeface="Arial" panose="020B0604020202020204" pitchFamily="34" charset="0"/>
              <a:buNone/>
            </a:pPr>
            <a:endParaRPr lang="en-US" sz="2400" dirty="0"/>
          </a:p>
          <a:p>
            <a:pPr lvl="3">
              <a:buFont typeface="Courier New" panose="02070309020205020404" pitchFamily="49" charset="0"/>
              <a:buChar char="o"/>
            </a:pPr>
            <a:r>
              <a:rPr lang="en-US" sz="2200" dirty="0"/>
              <a:t> (Passive) Honest But Curious Adversary.</a:t>
            </a:r>
          </a:p>
          <a:p>
            <a:pPr marL="0" indent="0">
              <a:buFont typeface="Arial" panose="020B0604020202020204" pitchFamily="34" charset="0"/>
              <a:buNone/>
            </a:pPr>
            <a:endParaRPr lang="en-US" sz="2400" dirty="0"/>
          </a:p>
          <a:p>
            <a:pPr lvl="3">
              <a:buFont typeface="Courier New" panose="02070309020205020404" pitchFamily="49" charset="0"/>
              <a:buChar char="o"/>
            </a:pPr>
            <a:r>
              <a:rPr lang="en-US" sz="2200" dirty="0"/>
              <a:t>(Active) Malicious Adversary. </a:t>
            </a:r>
          </a:p>
        </p:txBody>
      </p:sp>
    </p:spTree>
    <p:extLst>
      <p:ext uri="{BB962C8B-B14F-4D97-AF65-F5344CB8AC3E}">
        <p14:creationId xmlns:p14="http://schemas.microsoft.com/office/powerpoint/2010/main" val="4194958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250609"/>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Honest but Curious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It provides correct inputs but also attempts to gather as much private information as possible. </a:t>
            </a:r>
          </a:p>
          <a:p>
            <a:pPr>
              <a:buFont typeface="Wingdings" panose="05000000000000000000" pitchFamily="2" charset="2"/>
              <a:buChar char="v"/>
            </a:pPr>
            <a:r>
              <a:rPr lang="en-US" sz="2400" dirty="0"/>
              <a:t>assume that the adversary has access to all internal information of the affected parties as well as all the messages received from them.</a:t>
            </a:r>
          </a:p>
          <a:p>
            <a:pPr>
              <a:buFont typeface="Wingdings" panose="05000000000000000000" pitchFamily="2" charset="2"/>
              <a:buChar char="v"/>
            </a:pPr>
            <a:r>
              <a:rPr lang="en-US" sz="2400" dirty="0"/>
              <a:t>simply eavesdropping and trying to learn information that it is not entitled to through normal protocol interactions.</a:t>
            </a:r>
          </a:p>
          <a:p>
            <a:pPr>
              <a:buFont typeface="Wingdings" panose="05000000000000000000" pitchFamily="2" charset="2"/>
              <a:buChar char="v"/>
            </a:pPr>
            <a:r>
              <a:rPr lang="en-US" sz="2400" dirty="0"/>
              <a:t>This model is weak as it doesn’t assume that the “enemy” is malicious (changes data)</a:t>
            </a:r>
            <a:endParaRPr lang="en-US" sz="2200" dirty="0"/>
          </a:p>
        </p:txBody>
      </p:sp>
    </p:spTree>
    <p:extLst>
      <p:ext uri="{BB962C8B-B14F-4D97-AF65-F5344CB8AC3E}">
        <p14:creationId xmlns:p14="http://schemas.microsoft.com/office/powerpoint/2010/main" val="675431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Malicious Adversary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In this model the adversary is considered active and has the ability to arbitrarily deviate from the specified protocol.</a:t>
            </a:r>
          </a:p>
          <a:p>
            <a:pPr>
              <a:buFont typeface="Wingdings" panose="05000000000000000000" pitchFamily="2" charset="2"/>
              <a:buChar char="v"/>
            </a:pPr>
            <a:r>
              <a:rPr lang="en-US" sz="2200" dirty="0"/>
              <a:t>Affected parties can be instructed to act maliciously </a:t>
            </a:r>
            <a:r>
              <a:rPr lang="en-US" sz="2200" dirty="0" err="1"/>
              <a:t>i.e</a:t>
            </a:r>
            <a:r>
              <a:rPr lang="en-US" sz="2200" dirty="0"/>
              <a:t> alter protocol massages ,hijack communications, compromise privacy and integrity of the inputs and outputs of the protocol.</a:t>
            </a:r>
          </a:p>
          <a:p>
            <a:pPr>
              <a:buFont typeface="Wingdings" panose="05000000000000000000" pitchFamily="2" charset="2"/>
              <a:buChar char="v"/>
            </a:pPr>
            <a:r>
              <a:rPr lang="en-US" sz="2200" dirty="0"/>
              <a:t>Assume that the adversary gains control of a fixed number of parties and that they remain corrupted throughout the entire learning process.</a:t>
            </a:r>
          </a:p>
          <a:p>
            <a:pPr>
              <a:buFont typeface="Wingdings" panose="05000000000000000000" pitchFamily="2" charset="2"/>
              <a:buChar char="v"/>
            </a:pPr>
            <a:r>
              <a:rPr lang="en-US" sz="2200" dirty="0"/>
              <a:t>Honest parties remain Honest through the learning process.</a:t>
            </a:r>
          </a:p>
        </p:txBody>
      </p:sp>
    </p:spTree>
    <p:extLst>
      <p:ext uri="{BB962C8B-B14F-4D97-AF65-F5344CB8AC3E}">
        <p14:creationId xmlns:p14="http://schemas.microsoft.com/office/powerpoint/2010/main" val="705799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Adversary models</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Both Malicious and honest but curious adversary models address the privacy concerns that we face when we want to use </a:t>
            </a:r>
            <a:r>
              <a:rPr lang="en-US" sz="2400" dirty="0"/>
              <a:t>collaborative data analysis .</a:t>
            </a:r>
          </a:p>
          <a:p>
            <a:pPr>
              <a:buFont typeface="Wingdings" panose="05000000000000000000" pitchFamily="2" charset="2"/>
              <a:buChar char="v"/>
            </a:pPr>
            <a:r>
              <a:rPr lang="en-US" sz="2400" dirty="0"/>
              <a:t>One of them addresses “eavesdropping” on the data.</a:t>
            </a:r>
          </a:p>
          <a:p>
            <a:pPr>
              <a:buFont typeface="Wingdings" panose="05000000000000000000" pitchFamily="2" charset="2"/>
              <a:buChar char="v"/>
            </a:pPr>
            <a:r>
              <a:rPr lang="en-US" sz="2400" dirty="0"/>
              <a:t>The other is more aggressive as it assumes that the data is being maliciously corrupted</a:t>
            </a:r>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3866004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or public-key(Asymmetric) based message exchange protocols that have the required security properties or the intended application will suffice for the PPEM algorithm.</a:t>
            </a:r>
          </a:p>
          <a:p>
            <a:pPr lvl="2">
              <a:buFont typeface="Wingdings" panose="05000000000000000000" pitchFamily="2" charset="2"/>
              <a:buChar char="v"/>
            </a:pPr>
            <a:r>
              <a:rPr lang="en-US" sz="2400" dirty="0"/>
              <a:t>For PPEM algorithms it’s recommended to use a public key-based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258667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B7CD-9DC3-3807-0660-5215431598AF}"/>
              </a:ext>
            </a:extLst>
          </p:cNvPr>
          <p:cNvSpPr>
            <a:spLocks noGrp="1"/>
          </p:cNvSpPr>
          <p:nvPr>
            <p:ph type="title"/>
          </p:nvPr>
        </p:nvSpPr>
        <p:spPr/>
        <p:txBody>
          <a:bodyPr/>
          <a:lstStyle/>
          <a:p>
            <a:r>
              <a:rPr lang="en-US" dirty="0"/>
              <a:t>Abstract</a:t>
            </a:r>
            <a:r>
              <a:rPr lang="he-IL" dirty="0"/>
              <a:t> </a:t>
            </a:r>
            <a:r>
              <a:rPr lang="en-US" dirty="0"/>
              <a:t> - Privacy</a:t>
            </a:r>
            <a:endParaRPr lang="LID4096" dirty="0"/>
          </a:p>
        </p:txBody>
      </p:sp>
      <p:sp>
        <p:nvSpPr>
          <p:cNvPr id="3" name="Content Placeholder 2">
            <a:extLst>
              <a:ext uri="{FF2B5EF4-FFF2-40B4-BE49-F238E27FC236}">
                <a16:creationId xmlns:a16="http://schemas.microsoft.com/office/drawing/2014/main" id="{AB3D79FB-6B07-128B-F9EF-7997682BF456}"/>
              </a:ext>
            </a:extLst>
          </p:cNvPr>
          <p:cNvSpPr>
            <a:spLocks noGrp="1"/>
          </p:cNvSpPr>
          <p:nvPr>
            <p:ph idx="1"/>
          </p:nvPr>
        </p:nvSpPr>
        <p:spPr/>
        <p:txBody>
          <a:bodyPr/>
          <a:lstStyle/>
          <a:p>
            <a:r>
              <a:rPr lang="en-US" dirty="0"/>
              <a:t>The algorithm divides optimization formulas into sections and uses CKKS encryption to exchange information with a central server. The server combines encrypted intermediate updates, maintaining privacy, and enabling collaborative EM computation</a:t>
            </a:r>
            <a:endParaRPr lang="LID4096" dirty="0"/>
          </a:p>
          <a:p>
            <a:endParaRPr lang="LID4096" dirty="0"/>
          </a:p>
        </p:txBody>
      </p:sp>
    </p:spTree>
    <p:extLst>
      <p:ext uri="{BB962C8B-B14F-4D97-AF65-F5344CB8AC3E}">
        <p14:creationId xmlns:p14="http://schemas.microsoft.com/office/powerpoint/2010/main" val="1498898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based message exchange protocol:</a:t>
            </a:r>
            <a:endParaRPr lang="en-US" sz="2000" dirty="0"/>
          </a:p>
          <a:p>
            <a:pPr marL="0" indent="0">
              <a:buNone/>
            </a:pPr>
            <a:endParaRPr lang="en-US" sz="2200" dirty="0"/>
          </a:p>
          <a:p>
            <a:pPr>
              <a:buFont typeface="Wingdings" panose="05000000000000000000" pitchFamily="2" charset="2"/>
              <a:buChar char="v"/>
            </a:pPr>
            <a:endParaRPr lang="en-US" sz="2200" dirty="0"/>
          </a:p>
        </p:txBody>
      </p:sp>
      <p:pic>
        <p:nvPicPr>
          <p:cNvPr id="1026" name="Picture 2">
            <a:extLst>
              <a:ext uri="{FF2B5EF4-FFF2-40B4-BE49-F238E27FC236}">
                <a16:creationId xmlns:a16="http://schemas.microsoft.com/office/drawing/2014/main" id="{362E5E9F-43C8-8429-1853-EEA90B26D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257" y="2806468"/>
            <a:ext cx="4180114" cy="328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11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Public (Asymmetric-key based message exchange protocol:</a:t>
            </a:r>
            <a:endParaRPr lang="en-US" sz="2000" dirty="0"/>
          </a:p>
          <a:p>
            <a:pPr marL="0" indent="0">
              <a:buNone/>
            </a:pPr>
            <a:endParaRPr lang="en-US" sz="2200" dirty="0"/>
          </a:p>
          <a:p>
            <a:pPr>
              <a:buFont typeface="Wingdings" panose="05000000000000000000" pitchFamily="2" charset="2"/>
              <a:buChar char="v"/>
            </a:pPr>
            <a:endParaRPr lang="en-US" sz="2200" dirty="0"/>
          </a:p>
        </p:txBody>
      </p:sp>
      <p:pic>
        <p:nvPicPr>
          <p:cNvPr id="2050" name="Picture 2">
            <a:extLst>
              <a:ext uri="{FF2B5EF4-FFF2-40B4-BE49-F238E27FC236}">
                <a16:creationId xmlns:a16="http://schemas.microsoft.com/office/drawing/2014/main" id="{A7AFEB15-8FAA-9A1E-A352-737D3FB16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2850471"/>
            <a:ext cx="4381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For PPEM algorithms it’s recommended to use a public key 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4038665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37" name="Rectangle 103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2400">
                <a:solidFill>
                  <a:schemeClr val="bg1"/>
                </a:solidFill>
              </a:rPr>
              <a:t>Basic Cryptographic tools 	</a:t>
            </a:r>
          </a:p>
        </p:txBody>
      </p:sp>
      <p:pic>
        <p:nvPicPr>
          <p:cNvPr id="1026" name="Picture 2" descr="4 alternatives to encryption backdoors | CSO Online">
            <a:extLst>
              <a:ext uri="{FF2B5EF4-FFF2-40B4-BE49-F238E27FC236}">
                <a16:creationId xmlns:a16="http://schemas.microsoft.com/office/drawing/2014/main" id="{083DDF45-B8FD-B63C-553A-BC1700A1B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5003"/>
          <a:stretch/>
        </p:blipFill>
        <p:spPr bwMode="auto">
          <a:xfrm>
            <a:off x="20" y="10"/>
            <a:ext cx="6062452" cy="3428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crypt Data at Rest Unit | Salesforce Trailhead">
            <a:extLst>
              <a:ext uri="{FF2B5EF4-FFF2-40B4-BE49-F238E27FC236}">
                <a16:creationId xmlns:a16="http://schemas.microsoft.com/office/drawing/2014/main" id="{002EED00-BCF0-5ED7-5DCD-92693B409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25" r="-1" b="20959"/>
          <a:stretch/>
        </p:blipFill>
        <p:spPr bwMode="auto">
          <a:xfrm>
            <a:off x="6129528" y="-1"/>
            <a:ext cx="6062472" cy="342899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2238412" y="4846076"/>
            <a:ext cx="7715177" cy="127155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Encryption protocols :</a:t>
            </a:r>
          </a:p>
          <a:p>
            <a:pPr lvl="1"/>
            <a:r>
              <a:rPr lang="en-US" dirty="0">
                <a:solidFill>
                  <a:schemeClr val="bg1"/>
                </a:solidFill>
              </a:rPr>
              <a:t>Additive Homomorphic Encryption.</a:t>
            </a:r>
          </a:p>
          <a:p>
            <a:pPr lvl="1"/>
            <a:r>
              <a:rPr lang="en-US" dirty="0">
                <a:solidFill>
                  <a:schemeClr val="bg1"/>
                </a:solidFill>
              </a:rPr>
              <a:t>Trusted Execution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54905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or public-key(Asymmetric) based message exchange protocols that have the required security properties or the intended application will suffice for the PPEM algorithm.</a:t>
            </a:r>
          </a:p>
          <a:p>
            <a:pPr lvl="2">
              <a:buFont typeface="Wingdings" panose="05000000000000000000" pitchFamily="2" charset="2"/>
              <a:buChar char="v"/>
            </a:pPr>
            <a:r>
              <a:rPr lang="en-US" sz="2400" dirty="0"/>
              <a:t>For PPEM algorithms it’s recommended to use a public key 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185303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Additive Homomorphic Encryption</a:t>
            </a:r>
            <a:r>
              <a:rPr lang="en-US" sz="2200" dirty="0"/>
              <a:t>:</a:t>
            </a:r>
          </a:p>
          <a:p>
            <a:pPr lvl="2">
              <a:buFont typeface="Wingdings" panose="05000000000000000000" pitchFamily="2" charset="2"/>
              <a:buChar char="v"/>
            </a:pPr>
            <a:r>
              <a:rPr lang="en-US" sz="2800" dirty="0"/>
              <a:t>An additive homomorphic encryption scheme allows one to compute the sum of encrypted data without decrypting them. </a:t>
            </a: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298573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Additive Homomorphic Encryption</a:t>
                </a:r>
                <a:r>
                  <a:rPr lang="en-US" sz="2200" dirty="0"/>
                  <a:t>:</a:t>
                </a:r>
              </a:p>
              <a:p>
                <a:pPr lvl="2">
                  <a:buFont typeface="Wingdings" panose="05000000000000000000" pitchFamily="2" charset="2"/>
                  <a:buChar char="v"/>
                </a:pPr>
                <a:r>
                  <a:rPr lang="en-US" sz="2800" dirty="0"/>
                  <a:t>More formally, an encryption scheme </a:t>
                </a:r>
                <a:r>
                  <a:rPr lang="en-US" sz="2800" dirty="0" err="1"/>
                  <a:t>Enck</a:t>
                </a:r>
                <a:r>
                  <a:rPr lang="en-US" sz="2800" dirty="0"/>
                  <a:t>() is additively homomorphic if, given two plaintext, p1 and p2, it satisfies the property of:</a:t>
                </a:r>
              </a:p>
              <a:p>
                <a:pPr marL="0" indent="0">
                  <a:buNone/>
                </a:pPr>
                <a14:m>
                  <m:oMathPara xmlns:m="http://schemas.openxmlformats.org/officeDocument/2006/math">
                    <m:oMathParaPr>
                      <m:jc m:val="centerGroup"/>
                    </m:oMathParaPr>
                    <m:oMath xmlns:m="http://schemas.openxmlformats.org/officeDocument/2006/math">
                      <m:r>
                        <m:rPr>
                          <m:nor/>
                        </m:rPr>
                        <a:rPr lang="en-US" sz="2400"/>
                        <m:t>Enck</m:t>
                      </m:r>
                      <m:r>
                        <m:rPr>
                          <m:nor/>
                        </m:rPr>
                        <a:rPr lang="en-US" sz="2400"/>
                        <m:t>(</m:t>
                      </m:r>
                      <m:r>
                        <m:rPr>
                          <m:nor/>
                        </m:rPr>
                        <a:rPr lang="en-US" sz="2400"/>
                        <m:t>p</m:t>
                      </m:r>
                      <m:r>
                        <m:rPr>
                          <m:nor/>
                        </m:rPr>
                        <a:rPr lang="en-US" sz="2400"/>
                        <m:t>1 </m:t>
                      </m:r>
                      <m:r>
                        <m:rPr>
                          <m:nor/>
                        </m:rPr>
                        <a:rPr lang="en-US" sz="2400"/>
                        <m:t>⊕ </m:t>
                      </m:r>
                      <m:r>
                        <m:rPr>
                          <m:nor/>
                        </m:rPr>
                        <a:rPr lang="en-US" sz="2400"/>
                        <m:t>p</m:t>
                      </m:r>
                      <m:r>
                        <m:rPr>
                          <m:nor/>
                        </m:rPr>
                        <a:rPr lang="en-US" sz="2400"/>
                        <m:t>2</m:t>
                      </m:r>
                      <m:r>
                        <m:rPr>
                          <m:nor/>
                        </m:rPr>
                        <a:rPr lang="en-US" sz="2400"/>
                        <m:t>) = </m:t>
                      </m:r>
                      <m:r>
                        <m:rPr>
                          <m:nor/>
                        </m:rPr>
                        <a:rPr lang="en-US" sz="2400"/>
                        <m:t>Enck</m:t>
                      </m:r>
                      <m:r>
                        <m:rPr>
                          <m:nor/>
                        </m:rPr>
                        <a:rPr lang="en-US" sz="2400"/>
                        <m:t>(</m:t>
                      </m:r>
                      <m:r>
                        <m:rPr>
                          <m:nor/>
                        </m:rPr>
                        <a:rPr lang="en-US" sz="2400"/>
                        <m:t>p</m:t>
                      </m:r>
                      <m:r>
                        <m:rPr>
                          <m:nor/>
                        </m:rPr>
                        <a:rPr lang="en-US" sz="2400"/>
                        <m:t>1</m:t>
                      </m:r>
                      <m:r>
                        <m:rPr>
                          <m:nor/>
                        </m:rPr>
                        <a:rPr lang="en-US" sz="2400"/>
                        <m:t>) </m:t>
                      </m:r>
                      <m:r>
                        <m:rPr>
                          <m:nor/>
                        </m:rPr>
                        <a:rPr lang="en-US" sz="2400"/>
                        <m:t>⊕ </m:t>
                      </m:r>
                      <m:r>
                        <m:rPr>
                          <m:nor/>
                        </m:rPr>
                        <a:rPr lang="en-US" sz="2400"/>
                        <m:t>Enck</m:t>
                      </m:r>
                      <m:r>
                        <m:rPr>
                          <m:nor/>
                        </m:rPr>
                        <a:rPr lang="en-US" sz="2400"/>
                        <m:t>(</m:t>
                      </m:r>
                      <m:r>
                        <m:rPr>
                          <m:nor/>
                        </m:rPr>
                        <a:rPr lang="en-US" sz="2400"/>
                        <m:t>p</m:t>
                      </m:r>
                      <m:r>
                        <m:rPr>
                          <m:nor/>
                        </m:rPr>
                        <a:rPr lang="en-US" sz="2400"/>
                        <m:t>2</m:t>
                      </m:r>
                      <m:r>
                        <m:rPr>
                          <m:nor/>
                        </m:rPr>
                        <a:rPr lang="en-US" sz="2400"/>
                        <m:t>).</m:t>
                      </m:r>
                    </m:oMath>
                  </m:oMathPara>
                </a14:m>
                <a:endParaRPr lang="en-US" sz="2200"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929" t="-1372"/>
                </a:stretch>
              </a:blipFill>
            </p:spPr>
            <p:txBody>
              <a:bodyPr/>
              <a:lstStyle/>
              <a:p>
                <a:r>
                  <a:rPr lang="he-IL">
                    <a:noFill/>
                  </a:rPr>
                  <a:t> </a:t>
                </a:r>
              </a:p>
            </p:txBody>
          </p:sp>
        </mc:Fallback>
      </mc:AlternateContent>
    </p:spTree>
    <p:extLst>
      <p:ext uri="{BB962C8B-B14F-4D97-AF65-F5344CB8AC3E}">
        <p14:creationId xmlns:p14="http://schemas.microsoft.com/office/powerpoint/2010/main" val="3091476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The previous implies that the sum of two ciphertexts will decrypt to the sum of their corresponding plaintexts. In practice, these schemes consist of the following four functions:</a:t>
                </a:r>
              </a:p>
              <a:p>
                <a:pPr marL="0" indent="0">
                  <a:buNone/>
                </a:pPr>
                <a:r>
                  <a:rPr lang="en-US" sz="2400" dirty="0"/>
                  <a:t>1. </a:t>
                </a:r>
                <a:r>
                  <a:rPr lang="en-US" sz="2400" u="sng" dirty="0"/>
                  <a:t>Key generation</a:t>
                </a:r>
                <a:r>
                  <a:rPr lang="en-US" sz="2400" dirty="0"/>
                  <a:t>:</a:t>
                </a:r>
              </a:p>
              <a:p>
                <a:pPr marL="0" indent="0">
                  <a:buNone/>
                </a:pPr>
                <a:r>
                  <a:rPr lang="en-US" sz="2400" dirty="0"/>
                  <a:t> The initiating party, say Party </a:t>
                </a:r>
                <a14:m>
                  <m:oMath xmlns:m="http://schemas.openxmlformats.org/officeDocument/2006/math">
                    <m:r>
                      <a:rPr lang="en-US" sz="2400" b="0" i="1" smtClean="0">
                        <a:latin typeface="Cambria Math" panose="02040503050406030204" pitchFamily="18" charset="0"/>
                      </a:rPr>
                      <m:t>𝐴</m:t>
                    </m:r>
                  </m:oMath>
                </a14:m>
                <a:r>
                  <a:rPr lang="en-US" sz="2400" dirty="0"/>
                  <a:t>, generates a public/private key	 (</a:t>
                </a:r>
                <a14:m>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oMath>
                </a14:m>
                <a:r>
                  <a:rPr lang="en-US" sz="2400" dirty="0"/>
                  <a:t>) pair</a:t>
                </a:r>
              </a:p>
              <a:p>
                <a:pPr marL="0" indent="0">
                  <a:buNone/>
                </a:pPr>
                <a:r>
                  <a:rPr lang="en-US" sz="2400" dirty="0"/>
                  <a:t>2. </a:t>
                </a:r>
                <a:r>
                  <a:rPr lang="en-US" sz="2400" u="sng" dirty="0"/>
                  <a:t>Encryption</a:t>
                </a:r>
                <a:r>
                  <a:rPr lang="en-US" sz="2400" dirty="0"/>
                  <a:t>:</a:t>
                </a:r>
              </a:p>
              <a:p>
                <a:pPr marL="0" indent="0">
                  <a:buNone/>
                </a:pPr>
                <a:r>
                  <a:rPr lang="en-US" sz="2400" dirty="0"/>
                  <a:t> Party </a:t>
                </a:r>
                <a14:m>
                  <m:oMath xmlns:m="http://schemas.openxmlformats.org/officeDocument/2006/math">
                    <m:r>
                      <a:rPr lang="en-US" sz="2400" b="0" i="1" smtClean="0">
                        <a:latin typeface="Cambria Math" panose="02040503050406030204" pitchFamily="18" charset="0"/>
                      </a:rPr>
                      <m:t>𝐴</m:t>
                    </m:r>
                  </m:oMath>
                </a14:m>
                <a:r>
                  <a:rPr lang="en-US" sz="2400" dirty="0"/>
                  <a:t> encrypts its plain text message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 </m:t>
                    </m:r>
                  </m:oMath>
                </a14:m>
                <a:r>
                  <a:rPr lang="en-US" sz="2400" dirty="0"/>
                  <a:t>using its public key, </a:t>
                </a:r>
                <a:r>
                  <a:rPr lang="en-US" sz="2400" dirty="0" err="1"/>
                  <a:t>ie</a:t>
                </a:r>
                <a:r>
                  <a:rPr lang="en-US" sz="2400" dirty="0"/>
                  <a:t>, </a:t>
                </a:r>
              </a:p>
              <a:p>
                <a:pPr marL="0" inden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r>
                      <a:rPr lang="en-US" sz="2400" b="0" i="1" smtClean="0">
                        <a:latin typeface="Cambria Math" panose="02040503050406030204" pitchFamily="18" charset="0"/>
                      </a:rPr>
                      <m:t>𝐸𝑛</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e>
                    </m:d>
                  </m:oMath>
                </a14:m>
                <a:r>
                  <a:rPr lang="en-US" sz="2400" dirty="0"/>
                  <a:t>, and sends it to Party</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𝐵</m:t>
                    </m:r>
                  </m:oMath>
                </a14:m>
                <a:r>
                  <a:rPr lang="en-US" sz="2200" dirty="0"/>
                  <a:t>.</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929" t="-1887" b="-515"/>
                </a:stretch>
              </a:blipFill>
            </p:spPr>
            <p:txBody>
              <a:bodyPr/>
              <a:lstStyle/>
              <a:p>
                <a:r>
                  <a:rPr lang="he-IL">
                    <a:noFill/>
                  </a:rPr>
                  <a:t> </a:t>
                </a:r>
              </a:p>
            </p:txBody>
          </p:sp>
        </mc:Fallback>
      </mc:AlternateContent>
    </p:spTree>
    <p:extLst>
      <p:ext uri="{BB962C8B-B14F-4D97-AF65-F5344CB8AC3E}">
        <p14:creationId xmlns:p14="http://schemas.microsoft.com/office/powerpoint/2010/main" val="3075352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dirty="0"/>
                  <a:t>3. </a:t>
                </a:r>
                <a:r>
                  <a:rPr lang="en-US" sz="2400" u="sng" dirty="0"/>
                  <a:t>Evaluation: </a:t>
                </a:r>
              </a:p>
              <a:p>
                <a:pPr marL="0" indent="0">
                  <a:buNone/>
                </a:pPr>
                <a:r>
                  <a:rPr lang="en-US" sz="2400" dirty="0"/>
                  <a:t>The receiving party </a:t>
                </a:r>
                <a14:m>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 </m:t>
                    </m:r>
                  </m:oMath>
                </a14:m>
                <a:r>
                  <a:rPr lang="en-US" sz="2400" dirty="0"/>
                  <a:t>performs the additive function F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oMath>
                </a14:m>
                <a:r>
                  <a:rPr lang="en-US" sz="2400" dirty="0"/>
                  <a:t> to obtain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oMath>
                </a14:m>
                <a:r>
                  <a:rPr lang="en-US" sz="2400" dirty="0"/>
                  <a:t>.</a:t>
                </a:r>
              </a:p>
              <a:p>
                <a:pPr marL="0" indent="0">
                  <a:buNone/>
                </a:pPr>
                <a:r>
                  <a:rPr lang="en-US" sz="2400" dirty="0"/>
                  <a:t>4. </a:t>
                </a:r>
                <a:r>
                  <a:rPr lang="en-US" sz="2400" u="sng" dirty="0"/>
                  <a:t>Decryption:</a:t>
                </a:r>
              </a:p>
              <a:p>
                <a:pPr marL="0" indent="0">
                  <a:buNone/>
                </a:pPr>
                <a:r>
                  <a:rPr lang="en-US" sz="2400" dirty="0"/>
                  <a:t> Using the decryption function, Dec(), Party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 </m:t>
                    </m:r>
                  </m:oMath>
                </a14:m>
                <a:r>
                  <a:rPr lang="en-US" sz="2400" dirty="0"/>
                  <a:t>recovers the updated plaintext,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m:t>
                        </m:r>
                      </m:sup>
                    </m:sSubSup>
                  </m:oMath>
                </a14:m>
                <a:r>
                  <a:rPr lang="en-US" sz="2400" dirty="0"/>
                  <a:t>, where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𝐷𝑒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𝐵</m:t>
                            </m:r>
                          </m:sub>
                        </m:sSub>
                      </m:e>
                    </m:d>
                    <m:r>
                      <a:rPr lang="en-US" sz="2400" b="0" i="1" smtClean="0">
                        <a:latin typeface="Cambria Math" panose="02040503050406030204" pitchFamily="18" charset="0"/>
                      </a:rPr>
                      <m:t>.</m:t>
                    </m:r>
                  </m:oMath>
                </a14:m>
                <a:endParaRPr lang="en-US" sz="2200"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1071" t="-1372" r="-1857"/>
                </a:stretch>
              </a:blipFill>
            </p:spPr>
            <p:txBody>
              <a:bodyPr/>
              <a:lstStyle/>
              <a:p>
                <a:r>
                  <a:rPr lang="he-IL">
                    <a:noFill/>
                  </a:rPr>
                  <a:t> </a:t>
                </a:r>
              </a:p>
            </p:txBody>
          </p:sp>
        </mc:Fallback>
      </mc:AlternateContent>
    </p:spTree>
    <p:extLst>
      <p:ext uri="{BB962C8B-B14F-4D97-AF65-F5344CB8AC3E}">
        <p14:creationId xmlns:p14="http://schemas.microsoft.com/office/powerpoint/2010/main" val="2396658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4068-2881-68BE-DF2C-589F3D0823F6}"/>
              </a:ext>
            </a:extLst>
          </p:cNvPr>
          <p:cNvSpPr>
            <a:spLocks noGrp="1"/>
          </p:cNvSpPr>
          <p:nvPr>
            <p:ph type="title"/>
          </p:nvPr>
        </p:nvSpPr>
        <p:spPr/>
        <p:txBody>
          <a:bodyPr>
            <a:normAutofit fontScale="90000"/>
          </a:bodyPr>
          <a:lstStyle/>
          <a:p>
            <a:pPr algn="l"/>
            <a:r>
              <a:rPr lang="en-US" dirty="0"/>
              <a:t>Methods used on federated algorithms and collaborative learning modules</a:t>
            </a:r>
            <a:endParaRPr lang="LID4096" dirty="0"/>
          </a:p>
        </p:txBody>
      </p:sp>
      <p:sp>
        <p:nvSpPr>
          <p:cNvPr id="3" name="Content Placeholder 2">
            <a:extLst>
              <a:ext uri="{FF2B5EF4-FFF2-40B4-BE49-F238E27FC236}">
                <a16:creationId xmlns:a16="http://schemas.microsoft.com/office/drawing/2014/main" id="{CCB80094-5093-92ED-8610-35CF1A4D8BD3}"/>
              </a:ext>
            </a:extLst>
          </p:cNvPr>
          <p:cNvSpPr>
            <a:spLocks noGrp="1"/>
          </p:cNvSpPr>
          <p:nvPr>
            <p:ph idx="1"/>
          </p:nvPr>
        </p:nvSpPr>
        <p:spPr/>
        <p:txBody>
          <a:bodyPr/>
          <a:lstStyle/>
          <a:p>
            <a:r>
              <a:rPr lang="en-US" dirty="0"/>
              <a:t>Federated learning , which consist of a central node that manages the other nodes in a network of nodes (Graph) ,this method can vary depending on the implementation and the connections between the nodes of the graph.</a:t>
            </a:r>
          </a:p>
          <a:p>
            <a:pPr lvl="1">
              <a:buFont typeface="+mj-lt"/>
              <a:buAutoNum type="arabicPeriod"/>
            </a:pPr>
            <a:r>
              <a:rPr lang="en-US" sz="1100" dirty="0"/>
              <a:t>Peer to Peer :</a:t>
            </a:r>
          </a:p>
          <a:p>
            <a:pPr lvl="3"/>
            <a:r>
              <a:rPr lang="en-US" sz="1100" dirty="0"/>
              <a:t>Consists of  a Full Graph meaning each node in the graph holds connection to all other nodes .</a:t>
            </a:r>
          </a:p>
          <a:p>
            <a:pPr lvl="1">
              <a:buFont typeface="+mj-lt"/>
              <a:buAutoNum type="arabicPeriod"/>
            </a:pPr>
            <a:r>
              <a:rPr lang="en-US" sz="1100" dirty="0"/>
              <a:t>Summation :</a:t>
            </a:r>
          </a:p>
          <a:p>
            <a:pPr lvl="3"/>
            <a:r>
              <a:rPr lang="en-US" sz="1100" dirty="0"/>
              <a:t>Consists of a graph that isn’t fully connected , each node has a connection with at least two nodes .</a:t>
            </a:r>
          </a:p>
          <a:p>
            <a:pPr lvl="1">
              <a:buFont typeface="+mj-lt"/>
              <a:buAutoNum type="arabicPeriod"/>
            </a:pPr>
            <a:r>
              <a:rPr lang="en-US" sz="1100" dirty="0"/>
              <a:t>Central Server approach: </a:t>
            </a:r>
          </a:p>
          <a:p>
            <a:pPr lvl="3"/>
            <a:r>
              <a:rPr lang="en-US" sz="1100" dirty="0"/>
              <a:t>Consists of  a Central root node (server) with many variants of which some allow connections between nodes and some approaches don’t </a:t>
            </a:r>
          </a:p>
          <a:p>
            <a:pPr lvl="1">
              <a:buFont typeface="+mj-lt"/>
              <a:buAutoNum type="arabicPeriod"/>
            </a:pPr>
            <a:endParaRPr lang="en-US" sz="1100" dirty="0"/>
          </a:p>
          <a:p>
            <a:pPr marL="228600" lvl="1" indent="0">
              <a:buNone/>
            </a:pPr>
            <a:endParaRPr lang="en-US" sz="1100" dirty="0"/>
          </a:p>
        </p:txBody>
      </p:sp>
    </p:spTree>
    <p:extLst>
      <p:ext uri="{BB962C8B-B14F-4D97-AF65-F5344CB8AC3E}">
        <p14:creationId xmlns:p14="http://schemas.microsoft.com/office/powerpoint/2010/main" val="297750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E2C0-01FE-0ED4-6696-E29B0D9F089A}"/>
              </a:ext>
            </a:extLst>
          </p:cNvPr>
          <p:cNvSpPr>
            <a:spLocks noGrp="1"/>
          </p:cNvSpPr>
          <p:nvPr>
            <p:ph type="ctrTitle"/>
          </p:nvPr>
        </p:nvSpPr>
        <p:spPr>
          <a:xfrm>
            <a:off x="1600200" y="1615440"/>
            <a:ext cx="8991600" cy="2417224"/>
          </a:xfrm>
        </p:spPr>
        <p:txBody>
          <a:bodyPr/>
          <a:lstStyle/>
          <a:p>
            <a:r>
              <a:rPr lang="en-US" dirty="0"/>
              <a:t>Introduction to Expectation Maximization (EM) Algorithm</a:t>
            </a:r>
            <a:endParaRPr lang="LID4096" dirty="0"/>
          </a:p>
        </p:txBody>
      </p:sp>
      <p:sp>
        <p:nvSpPr>
          <p:cNvPr id="3" name="Subtitle 2">
            <a:extLst>
              <a:ext uri="{FF2B5EF4-FFF2-40B4-BE49-F238E27FC236}">
                <a16:creationId xmlns:a16="http://schemas.microsoft.com/office/drawing/2014/main" id="{10E2E42E-F964-F0C9-BD95-9F7E2413CF65}"/>
              </a:ext>
            </a:extLst>
          </p:cNvPr>
          <p:cNvSpPr>
            <a:spLocks noGrp="1"/>
          </p:cNvSpPr>
          <p:nvPr>
            <p:ph type="subTitle" idx="1"/>
          </p:nvPr>
        </p:nvSpPr>
        <p:spPr/>
        <p:txBody>
          <a:bodyPr/>
          <a:lstStyle/>
          <a:p>
            <a:endParaRPr lang="LID4096"/>
          </a:p>
        </p:txBody>
      </p:sp>
    </p:spTree>
    <p:extLst>
      <p:ext uri="{BB962C8B-B14F-4D97-AF65-F5344CB8AC3E}">
        <p14:creationId xmlns:p14="http://schemas.microsoft.com/office/powerpoint/2010/main" val="318473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8B1D-8648-D977-E1F0-7856CF7CABD6}"/>
              </a:ext>
            </a:extLst>
          </p:cNvPr>
          <p:cNvSpPr>
            <a:spLocks noGrp="1"/>
          </p:cNvSpPr>
          <p:nvPr>
            <p:ph type="title"/>
          </p:nvPr>
        </p:nvSpPr>
        <p:spPr>
          <a:xfrm>
            <a:off x="2003956" y="476254"/>
            <a:ext cx="7827264" cy="722120"/>
          </a:xfrm>
        </p:spPr>
        <p:txBody>
          <a:bodyPr>
            <a:normAutofit fontScale="90000"/>
          </a:bodyPr>
          <a:lstStyle/>
          <a:p>
            <a:r>
              <a:rPr lang="en-US" dirty="0"/>
              <a:t>Federated EM algorithm ON GMM</a:t>
            </a:r>
          </a:p>
        </p:txBody>
      </p:sp>
      <p:sp>
        <p:nvSpPr>
          <p:cNvPr id="3" name="Content Placeholder 2">
            <a:extLst>
              <a:ext uri="{FF2B5EF4-FFF2-40B4-BE49-F238E27FC236}">
                <a16:creationId xmlns:a16="http://schemas.microsoft.com/office/drawing/2014/main" id="{C0F2CC97-5CE8-3B10-1F11-8BF1766B8D5C}"/>
              </a:ext>
            </a:extLst>
          </p:cNvPr>
          <p:cNvSpPr>
            <a:spLocks noGrp="1"/>
          </p:cNvSpPr>
          <p:nvPr>
            <p:ph idx="1"/>
          </p:nvPr>
        </p:nvSpPr>
        <p:spPr>
          <a:xfrm>
            <a:off x="2003956" y="1510748"/>
            <a:ext cx="7956908" cy="4229279"/>
          </a:xfrm>
        </p:spPr>
        <p:txBody>
          <a:bodyPr/>
          <a:lstStyle/>
          <a:p>
            <a:r>
              <a:rPr lang="en-US" dirty="0"/>
              <a:t>The general approach to the federated EM algorithm is broken down to the separation of the e-step or m-step into a local and collaborative step.</a:t>
            </a:r>
          </a:p>
          <a:p>
            <a:r>
              <a:rPr lang="en-US" dirty="0"/>
              <a:t>In the approach that we adopted as a base for our implementation the m-step is broken down to two stages :</a:t>
            </a:r>
          </a:p>
          <a:p>
            <a:pPr lvl="2"/>
            <a:r>
              <a:rPr lang="en-US" dirty="0"/>
              <a:t>Intermediate m-step (local m-step for each node)</a:t>
            </a:r>
          </a:p>
          <a:p>
            <a:pPr lvl="2"/>
            <a:r>
              <a:rPr lang="en-US" dirty="0"/>
              <a:t>Full m-step which merges all m-steps into one ( takes place in the main node)</a:t>
            </a:r>
          </a:p>
          <a:p>
            <a:pPr marL="457200" lvl="2" indent="0">
              <a:buNone/>
            </a:pPr>
            <a:endParaRPr lang="en-US" dirty="0"/>
          </a:p>
        </p:txBody>
      </p:sp>
    </p:spTree>
    <p:extLst>
      <p:ext uri="{BB962C8B-B14F-4D97-AF65-F5344CB8AC3E}">
        <p14:creationId xmlns:p14="http://schemas.microsoft.com/office/powerpoint/2010/main" val="3284550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FB71-A0F3-78F5-9649-922CC8CB407B}"/>
              </a:ext>
            </a:extLst>
          </p:cNvPr>
          <p:cNvSpPr>
            <a:spLocks noGrp="1"/>
          </p:cNvSpPr>
          <p:nvPr>
            <p:ph type="title"/>
          </p:nvPr>
        </p:nvSpPr>
        <p:spPr>
          <a:xfrm>
            <a:off x="2015315" y="317229"/>
            <a:ext cx="7729728" cy="800744"/>
          </a:xfrm>
        </p:spPr>
        <p:txBody>
          <a:bodyPr/>
          <a:lstStyle/>
          <a:p>
            <a:r>
              <a:rPr lang="en-US" dirty="0"/>
              <a:t>Intermediate m-step</a:t>
            </a:r>
          </a:p>
        </p:txBody>
      </p:sp>
      <p:sp>
        <p:nvSpPr>
          <p:cNvPr id="3" name="Content Placeholder 2">
            <a:extLst>
              <a:ext uri="{FF2B5EF4-FFF2-40B4-BE49-F238E27FC236}">
                <a16:creationId xmlns:a16="http://schemas.microsoft.com/office/drawing/2014/main" id="{6ECDE12C-B2C9-A6DC-AF58-0F19C1D31E26}"/>
              </a:ext>
            </a:extLst>
          </p:cNvPr>
          <p:cNvSpPr>
            <a:spLocks noGrp="1"/>
          </p:cNvSpPr>
          <p:nvPr>
            <p:ph idx="1"/>
          </p:nvPr>
        </p:nvSpPr>
        <p:spPr>
          <a:xfrm>
            <a:off x="1289247" y="1277888"/>
            <a:ext cx="9723310" cy="5262883"/>
          </a:xfrm>
        </p:spPr>
        <p:txBody>
          <a:bodyPr/>
          <a:lstStyle/>
          <a:p>
            <a:r>
              <a:rPr lang="en-US" dirty="0"/>
              <a:t>Why choose the m-step ?</a:t>
            </a:r>
          </a:p>
          <a:p>
            <a:pPr lvl="1"/>
            <a:r>
              <a:rPr lang="en-US" dirty="0"/>
              <a:t>Lest consider node </a:t>
            </a:r>
            <a:r>
              <a:rPr lang="en-US" dirty="0" err="1"/>
              <a:t>i</a:t>
            </a:r>
            <a:r>
              <a:rPr lang="en-US" dirty="0"/>
              <a:t>, with k GMM (Clusters) :</a:t>
            </a:r>
          </a:p>
          <a:p>
            <a:pPr lvl="2"/>
            <a:r>
              <a:rPr lang="en-US" dirty="0"/>
              <a:t>Firstly lets consider the e-step as a candidate for the split procedure .</a:t>
            </a:r>
          </a:p>
          <a:p>
            <a:pPr lvl="3"/>
            <a:r>
              <a:rPr lang="en-US" dirty="0"/>
              <a:t>Cons:</a:t>
            </a:r>
          </a:p>
          <a:p>
            <a:pPr lvl="4"/>
            <a:r>
              <a:rPr lang="en-US" dirty="0"/>
              <a:t>Privacy Risk :It contains too much information about the variables of each node </a:t>
            </a:r>
          </a:p>
          <a:p>
            <a:pPr lvl="4"/>
            <a:r>
              <a:rPr lang="en-US" dirty="0"/>
              <a:t>Costly : if we are talking about a big data base we would have to pay dearly as the responsibilities vector is as big as the input .</a:t>
            </a:r>
          </a:p>
          <a:p>
            <a:pPr lvl="4"/>
            <a:r>
              <a:rPr lang="en-US" dirty="0"/>
              <a:t>Local: can be done locally as it’s main objective is to determine the pdf function for the data i.e. determine if the data points match the GMM</a:t>
            </a:r>
          </a:p>
          <a:p>
            <a:pPr lvl="3"/>
            <a:r>
              <a:rPr lang="en-US" dirty="0"/>
              <a:t>Pros:</a:t>
            </a:r>
          </a:p>
          <a:p>
            <a:pPr lvl="4"/>
            <a:r>
              <a:rPr lang="en-US" dirty="0"/>
              <a:t>More precise : having all the responsibilities for the pdf function gives more accurate representation of the full data set .</a:t>
            </a:r>
          </a:p>
          <a:p>
            <a:pPr marL="914400" lvl="4" indent="0">
              <a:buNone/>
            </a:pPr>
            <a:endParaRPr lang="en-US" dirty="0"/>
          </a:p>
        </p:txBody>
      </p:sp>
    </p:spTree>
    <p:extLst>
      <p:ext uri="{BB962C8B-B14F-4D97-AF65-F5344CB8AC3E}">
        <p14:creationId xmlns:p14="http://schemas.microsoft.com/office/powerpoint/2010/main" val="3324491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FB71-A0F3-78F5-9649-922CC8CB407B}"/>
              </a:ext>
            </a:extLst>
          </p:cNvPr>
          <p:cNvSpPr>
            <a:spLocks noGrp="1"/>
          </p:cNvSpPr>
          <p:nvPr>
            <p:ph type="title"/>
          </p:nvPr>
        </p:nvSpPr>
        <p:spPr>
          <a:xfrm>
            <a:off x="2015315" y="317229"/>
            <a:ext cx="7729728" cy="800744"/>
          </a:xfrm>
        </p:spPr>
        <p:txBody>
          <a:bodyPr/>
          <a:lstStyle/>
          <a:p>
            <a:r>
              <a:rPr lang="en-US" dirty="0"/>
              <a:t>Intermediate 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DE12C-B2C9-A6DC-AF58-0F19C1D31E26}"/>
                  </a:ext>
                </a:extLst>
              </p:cNvPr>
              <p:cNvSpPr>
                <a:spLocks noGrp="1"/>
              </p:cNvSpPr>
              <p:nvPr>
                <p:ph idx="1"/>
              </p:nvPr>
            </p:nvSpPr>
            <p:spPr>
              <a:xfrm>
                <a:off x="1289247" y="1277888"/>
                <a:ext cx="9723310" cy="5262883"/>
              </a:xfrm>
            </p:spPr>
            <p:txBody>
              <a:bodyPr/>
              <a:lstStyle/>
              <a:p>
                <a:r>
                  <a:rPr lang="en-US" dirty="0"/>
                  <a:t>Why choose the m-step ?</a:t>
                </a:r>
              </a:p>
              <a:p>
                <a:pPr lvl="1"/>
                <a:r>
                  <a:rPr lang="en-US" dirty="0"/>
                  <a:t>Lest consider node </a:t>
                </a:r>
                <a:r>
                  <a:rPr lang="en-US" dirty="0" err="1"/>
                  <a:t>i</a:t>
                </a:r>
                <a:r>
                  <a:rPr lang="en-US" dirty="0"/>
                  <a:t>, with k GMM (Clusters) :</a:t>
                </a:r>
              </a:p>
              <a:p>
                <a:pPr lvl="2"/>
                <a:r>
                  <a:rPr lang="en-US" dirty="0"/>
                  <a:t> Now lets consider the m-step as a candidate for the split procedure .</a:t>
                </a:r>
              </a:p>
              <a:p>
                <a:pPr lvl="3"/>
                <a:r>
                  <a:rPr lang="en-US" dirty="0"/>
                  <a:t>Pros:</a:t>
                </a:r>
              </a:p>
              <a:p>
                <a:pPr lvl="4"/>
                <a:r>
                  <a:rPr lang="en-US" dirty="0"/>
                  <a:t>can’t be done locally as it’s main objective is to determine the new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 for the next iteration , and without the collaborative data of all subjects it cannot be optimized correctly.</a:t>
                </a:r>
              </a:p>
              <a:p>
                <a:pPr lvl="4"/>
                <a:r>
                  <a:rPr lang="en-US" dirty="0"/>
                  <a:t>Easier to split the equations.</a:t>
                </a:r>
              </a:p>
              <a:p>
                <a:pPr lvl="4"/>
                <a:r>
                  <a:rPr lang="en-US" dirty="0"/>
                  <a:t>Has less calculations than the pdf function therefore we use less resources and can add multiple methods that are not heavy in calculations like addition .</a:t>
                </a:r>
              </a:p>
              <a:p>
                <a:pPr lvl="4"/>
                <a:r>
                  <a:rPr lang="en-US" dirty="0"/>
                  <a:t>The data sent is much smaller than the responsibilities vector.</a:t>
                </a:r>
              </a:p>
              <a:p>
                <a:pPr lvl="3"/>
                <a:r>
                  <a:rPr lang="en-US" dirty="0"/>
                  <a:t>Cons:</a:t>
                </a:r>
              </a:p>
              <a:p>
                <a:pPr lvl="4"/>
                <a:r>
                  <a:rPr lang="en-US" dirty="0"/>
                  <a:t>less precise : having all the responsibilities for the pdf function gives more accurate representation of the full data set .</a:t>
                </a:r>
              </a:p>
              <a:p>
                <a:pPr lvl="4"/>
                <a:r>
                  <a:rPr lang="en-US" dirty="0"/>
                  <a:t>Imposes Security threats to the integrity of the data. (Can be mended)</a:t>
                </a:r>
              </a:p>
              <a:p>
                <a:pPr marL="914400" lvl="4" indent="0">
                  <a:buNone/>
                </a:pPr>
                <a:endParaRPr lang="en-US" dirty="0"/>
              </a:p>
            </p:txBody>
          </p:sp>
        </mc:Choice>
        <mc:Fallback xmlns="">
          <p:sp>
            <p:nvSpPr>
              <p:cNvPr id="3" name="Content Placeholder 2">
                <a:extLst>
                  <a:ext uri="{FF2B5EF4-FFF2-40B4-BE49-F238E27FC236}">
                    <a16:creationId xmlns:a16="http://schemas.microsoft.com/office/drawing/2014/main" id="{6ECDE12C-B2C9-A6DC-AF58-0F19C1D31E26}"/>
                  </a:ext>
                </a:extLst>
              </p:cNvPr>
              <p:cNvSpPr>
                <a:spLocks noGrp="1" noRot="1" noChangeAspect="1" noMove="1" noResize="1" noEditPoints="1" noAdjustHandles="1" noChangeArrowheads="1" noChangeShapeType="1" noTextEdit="1"/>
              </p:cNvSpPr>
              <p:nvPr>
                <p:ph idx="1"/>
              </p:nvPr>
            </p:nvSpPr>
            <p:spPr>
              <a:xfrm>
                <a:off x="1289247" y="1277888"/>
                <a:ext cx="9723310" cy="5262883"/>
              </a:xfrm>
              <a:blipFill>
                <a:blip r:embed="rId2"/>
                <a:stretch>
                  <a:fillRect l="-376" t="-695"/>
                </a:stretch>
              </a:blipFill>
            </p:spPr>
            <p:txBody>
              <a:bodyPr/>
              <a:lstStyle/>
              <a:p>
                <a:r>
                  <a:rPr lang="en-US">
                    <a:noFill/>
                  </a:rPr>
                  <a:t> </a:t>
                </a:r>
              </a:p>
            </p:txBody>
          </p:sp>
        </mc:Fallback>
      </mc:AlternateContent>
    </p:spTree>
    <p:extLst>
      <p:ext uri="{BB962C8B-B14F-4D97-AF65-F5344CB8AC3E}">
        <p14:creationId xmlns:p14="http://schemas.microsoft.com/office/powerpoint/2010/main" val="4157050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1436734" y="1465983"/>
                <a:ext cx="7729728" cy="5180562"/>
              </a:xfrm>
            </p:spPr>
            <p:txBody>
              <a:bodyPr/>
              <a:lstStyle/>
              <a:p>
                <a:r>
                  <a:rPr lang="en-US" dirty="0"/>
                  <a:t>Considering all the pros and cons we chose the m-step ,because it allows us to perform additions and is less intensive on the communication line between the parties .</a:t>
                </a:r>
              </a:p>
              <a:p>
                <a:pPr lvl="1"/>
                <a:r>
                  <a:rPr lang="en-US" dirty="0"/>
                  <a:t>Lets consider the optimization parameters calculations in a different light : </a:t>
                </a:r>
              </a:p>
              <a:p>
                <a:pPr lvl="1"/>
                <a:endParaRPr lang="en-US" dirty="0"/>
              </a:p>
              <a:p>
                <a:pPr marL="228600" lvl="1" indent="0">
                  <a:buNone/>
                </a:pPr>
                <a:r>
                  <a:rPr lang="en-US" dirty="0"/>
                  <a:t>		</a:t>
                </a:r>
                <a:br>
                  <a:rPr lang="en-US" dirty="0"/>
                </a:br>
                <a:br>
                  <a:rPr lang="en-US" dirty="0"/>
                </a:br>
                <a:br>
                  <a:rPr lang="en-US" dirty="0"/>
                </a:br>
                <a:endParaRPr lang="en-US" dirty="0"/>
              </a:p>
              <a:p>
                <a:pPr marL="228600" lvl="1" indent="0">
                  <a:buNone/>
                </a:pPr>
                <a:endParaRPr lang="en-US" dirty="0"/>
              </a:p>
              <a:p>
                <a:pPr marL="228600" lvl="1" indent="0">
                  <a:buNone/>
                </a:pPr>
                <a:r>
                  <a:rPr lang="en-US" dirty="0"/>
                  <a:t>We can see that calculating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oMath>
                </a14:m>
                <a:r>
                  <a:rPr lang="en-US" dirty="0"/>
                  <a:t> can be split between nodes with the usage of </a:t>
                </a:r>
                <a:r>
                  <a:rPr lang="en-US" dirty="0" err="1"/>
                  <a:t>a,b,c</a:t>
                </a:r>
                <a:r>
                  <a:rPr lang="en-US" dirty="0"/>
                  <a:t>.</a:t>
                </a:r>
                <a:br>
                  <a:rPr lang="en-US" dirty="0"/>
                </a:br>
                <a:r>
                  <a:rPr lang="en-US" dirty="0"/>
                  <a:t>In our approach we use this to our advantage as we split the calculation between the server and the client .</a:t>
                </a:r>
              </a:p>
              <a:p>
                <a:pPr marL="228600" lvl="1" indent="0">
                  <a:buNone/>
                </a:pPr>
                <a:endParaRPr lang="en-US" dirty="0"/>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1436734" y="1465983"/>
                <a:ext cx="7729728" cy="5180562"/>
              </a:xfrm>
              <a:blipFill>
                <a:blip r:embed="rId2"/>
                <a:stretch>
                  <a:fillRect l="-552" t="-588" r="-126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9889428-0D4D-4EDD-03C6-A7198753AB6A}"/>
              </a:ext>
            </a:extLst>
          </p:cNvPr>
          <p:cNvPicPr>
            <a:picLocks noChangeAspect="1"/>
          </p:cNvPicPr>
          <p:nvPr/>
        </p:nvPicPr>
        <p:blipFill>
          <a:blip r:embed="rId3"/>
          <a:stretch>
            <a:fillRect/>
          </a:stretch>
        </p:blipFill>
        <p:spPr>
          <a:xfrm>
            <a:off x="1728579" y="3114587"/>
            <a:ext cx="2991267" cy="1257475"/>
          </a:xfrm>
          <a:prstGeom prst="rect">
            <a:avLst/>
          </a:prstGeom>
        </p:spPr>
      </p:pic>
      <p:pic>
        <p:nvPicPr>
          <p:cNvPr id="11" name="Picture 10">
            <a:extLst>
              <a:ext uri="{FF2B5EF4-FFF2-40B4-BE49-F238E27FC236}">
                <a16:creationId xmlns:a16="http://schemas.microsoft.com/office/drawing/2014/main" id="{4399D4FF-E582-5670-E864-910F0390C649}"/>
              </a:ext>
            </a:extLst>
          </p:cNvPr>
          <p:cNvPicPr>
            <a:picLocks noChangeAspect="1"/>
          </p:cNvPicPr>
          <p:nvPr/>
        </p:nvPicPr>
        <p:blipFill>
          <a:blip r:embed="rId4"/>
          <a:stretch>
            <a:fillRect/>
          </a:stretch>
        </p:blipFill>
        <p:spPr>
          <a:xfrm>
            <a:off x="6096000" y="3426311"/>
            <a:ext cx="2514951" cy="733527"/>
          </a:xfrm>
          <a:prstGeom prst="rect">
            <a:avLst/>
          </a:prstGeom>
        </p:spPr>
      </p:pic>
      <p:cxnSp>
        <p:nvCxnSpPr>
          <p:cNvPr id="13" name="Straight Arrow Connector 12">
            <a:extLst>
              <a:ext uri="{FF2B5EF4-FFF2-40B4-BE49-F238E27FC236}">
                <a16:creationId xmlns:a16="http://schemas.microsoft.com/office/drawing/2014/main" id="{909556C5-669A-353B-7685-B6C30DCC887D}"/>
              </a:ext>
            </a:extLst>
          </p:cNvPr>
          <p:cNvCxnSpPr/>
          <p:nvPr/>
        </p:nvCxnSpPr>
        <p:spPr>
          <a:xfrm>
            <a:off x="4797911" y="3793074"/>
            <a:ext cx="1246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84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Adding to the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the local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flattening each vector:</a:t>
                </a:r>
              </a:p>
              <a:p>
                <a:endParaRPr lang="en-US" dirty="0"/>
              </a:p>
              <a:p>
                <a:endParaRPr lang="en-US" dirty="0"/>
              </a:p>
              <a:p>
                <a:endParaRPr lang="en-US" dirty="0"/>
              </a:p>
              <a:p>
                <a:endParaRPr lang="en-US" dirty="0"/>
              </a:p>
              <a:p>
                <a:r>
                  <a:rPr lang="en-US" dirty="0"/>
                  <a:t>Then they are sent to the server .</a:t>
                </a:r>
              </a:p>
              <a:p>
                <a:r>
                  <a:rPr lang="en-US" dirty="0"/>
                  <a:t>The server sums </a:t>
                </a:r>
                <a:r>
                  <a:rPr lang="en-US" dirty="0" err="1"/>
                  <a:t>a’,b’,c</a:t>
                </a:r>
                <a:r>
                  <a:rPr lang="en-US" dirty="0"/>
                  <a:t>’ from each client </a:t>
                </a:r>
                <a:r>
                  <a:rPr lang="en-US" dirty="0" err="1"/>
                  <a:t>i</a:t>
                </a:r>
                <a:r>
                  <a:rPr lang="en-US" dirty="0"/>
                  <a:t> then calculates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oMath>
                </a14:m>
                <a:r>
                  <a:rPr lang="en-US" dirty="0"/>
                  <a:t> in the federal EM model that we use.</a:t>
                </a:r>
              </a:p>
              <a:p>
                <a:r>
                  <a:rPr lang="en-US" dirty="0"/>
                  <a:t>Thus completing the m-step .</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9C2C8C-E3E3-C0F7-F1A9-FD468C843F8F}"/>
              </a:ext>
            </a:extLst>
          </p:cNvPr>
          <p:cNvPicPr>
            <a:picLocks noChangeAspect="1"/>
          </p:cNvPicPr>
          <p:nvPr/>
        </p:nvPicPr>
        <p:blipFill>
          <a:blip r:embed="rId3"/>
          <a:stretch>
            <a:fillRect/>
          </a:stretch>
        </p:blipFill>
        <p:spPr>
          <a:xfrm>
            <a:off x="3647733" y="2076292"/>
            <a:ext cx="4896533" cy="1457528"/>
          </a:xfrm>
          <a:prstGeom prst="rect">
            <a:avLst/>
          </a:prstGeom>
        </p:spPr>
      </p:pic>
    </p:spTree>
    <p:extLst>
      <p:ext uri="{BB962C8B-B14F-4D97-AF65-F5344CB8AC3E}">
        <p14:creationId xmlns:p14="http://schemas.microsoft.com/office/powerpoint/2010/main" val="317378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But we said earlier that the m-step adds a vulnerability to the security of the protocol !</a:t>
                </a:r>
              </a:p>
              <a:p>
                <a:r>
                  <a:rPr lang="en-US" dirty="0"/>
                  <a:t>How is that and why ? </a:t>
                </a:r>
              </a:p>
              <a:p>
                <a:pPr lvl="2"/>
                <a:r>
                  <a:rPr lang="en-US" dirty="0"/>
                  <a:t>We first introduce the concept of mutual information : </a:t>
                </a:r>
              </a:p>
              <a:p>
                <a:pPr lvl="4"/>
                <a:r>
                  <a:rPr lang="en-US" dirty="0"/>
                  <a:t>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i="1" dirty="0" smtClean="0">
                        <a:latin typeface="Cambria Math" panose="02040503050406030204" pitchFamily="18" charset="0"/>
                      </a:rPr>
                      <m:t>𝑌</m:t>
                    </m:r>
                    <m:r>
                      <a:rPr lang="en-US" b="0" i="1" dirty="0" smtClean="0">
                        <a:latin typeface="Cambria Math" panose="02040503050406030204" pitchFamily="18" charset="0"/>
                      </a:rPr>
                      <m:t>)</m:t>
                    </m:r>
                    <m:r>
                      <a:rPr lang="en-US" i="1" dirty="0" smtClean="0">
                        <a:latin typeface="Cambria Math" panose="02040503050406030204" pitchFamily="18" charset="0"/>
                      </a:rPr>
                      <m:t> </m:t>
                    </m:r>
                  </m:oMath>
                </a14:m>
                <a:r>
                  <a:rPr lang="en-US" dirty="0"/>
                  <a:t>which measures the mutual dependence between two random variables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We have that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en-US" dirty="0"/>
                  <a:t> with equality </a:t>
                </a:r>
                <a14:m>
                  <m:oMath xmlns:m="http://schemas.openxmlformats.org/officeDocument/2006/math">
                    <m:r>
                      <a:rPr lang="en-US" b="0" i="1" smtClean="0">
                        <a:latin typeface="Cambria Math" panose="02040503050406030204" pitchFamily="18" charset="0"/>
                      </a:rPr>
                      <m:t>𝑖𝑓𝑓</m:t>
                    </m:r>
                  </m:oMath>
                </a14:m>
                <a:r>
                  <a:rPr lang="en-US" dirty="0"/>
                  <a:t>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is independent of </a:t>
                </a:r>
                <a14:m>
                  <m:oMath xmlns:m="http://schemas.openxmlformats.org/officeDocument/2006/math">
                    <m:r>
                      <a:rPr lang="en-US" b="0" i="1" smtClean="0">
                        <a:latin typeface="Cambria Math" panose="02040503050406030204" pitchFamily="18" charset="0"/>
                      </a:rPr>
                      <m:t>𝑌</m:t>
                    </m:r>
                  </m:oMath>
                </a14:m>
                <a:r>
                  <a:rPr lang="en-US" dirty="0"/>
                  <a:t>. On the other hand, </a:t>
                </a:r>
                <a14:m>
                  <m:oMath xmlns:m="http://schemas.openxmlformats.org/officeDocument/2006/math">
                    <m:r>
                      <a:rPr lang="en-US" b="0" i="1" smtClean="0">
                        <a:latin typeface="Cambria Math" panose="02040503050406030204" pitchFamily="18" charset="0"/>
                      </a:rPr>
                      <m:t>𝑌</m:t>
                    </m:r>
                  </m:oMath>
                </a14:m>
                <a:r>
                  <a:rPr lang="en-US" dirty="0"/>
                  <a:t> uniquely determines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 we get that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oMath>
                </a14:m>
                <a:r>
                  <a:rPr lang="en-US" dirty="0"/>
                  <a:t> which is maximal. </a:t>
                </a:r>
              </a:p>
              <a:p>
                <a:pPr lvl="2"/>
                <a:r>
                  <a:rPr lang="en-US" dirty="0"/>
                  <a:t>And now we introduce the vulnerability in this implementation :</a:t>
                </a:r>
              </a:p>
              <a:p>
                <a:pPr lvl="3"/>
                <a:r>
                  <a:rPr lang="en-US" dirty="0"/>
                  <a:t>We know that</a:t>
                </a:r>
                <a14:m>
                  <m:oMath xmlns:m="http://schemas.openxmlformats.org/officeDocument/2006/math">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thus allowing us to find out each nodes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,thereby :</a:t>
                </a:r>
              </a:p>
              <a:p>
                <a:pPr lvl="4"/>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oMath>
                </a14:m>
                <a:r>
                  <a:rPr lang="en-US" dirty="0"/>
                  <a:t> which is maximal</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r="-1104"/>
                </a:stretch>
              </a:blipFill>
            </p:spPr>
            <p:txBody>
              <a:bodyPr/>
              <a:lstStyle/>
              <a:p>
                <a:r>
                  <a:rPr lang="en-US">
                    <a:noFill/>
                  </a:rPr>
                  <a:t> </a:t>
                </a:r>
              </a:p>
            </p:txBody>
          </p:sp>
        </mc:Fallback>
      </mc:AlternateContent>
    </p:spTree>
    <p:extLst>
      <p:ext uri="{BB962C8B-B14F-4D97-AF65-F5344CB8AC3E}">
        <p14:creationId xmlns:p14="http://schemas.microsoft.com/office/powerpoint/2010/main" val="292812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Our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To resolve this issue of shared information that is now revealed to the server we resolve to a fully Homomorphic encryption to encrypt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 with a change in the actual protocol.</a:t>
                </a:r>
              </a:p>
              <a:p>
                <a:pPr lvl="1"/>
                <a:r>
                  <a:rPr lang="en-US" dirty="0"/>
                  <a:t>As  we discussed earlier, a fully homomorphic encryption maintains an additive functionality, and if we look at the vulnerability that we alluded to before it come’s to light before the addition of the information given from all the leaf nodes.</a:t>
                </a:r>
              </a:p>
              <a:p>
                <a:pPr lvl="2"/>
                <a:r>
                  <a:rPr lang="en-US" dirty="0"/>
                  <a:t>So, we chose CKKS encryption. We will firstly explain a bit about it and why we chose it, then show our approach with it and the modifications done to the protocol.</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a:stretch>
              </a:blipFill>
            </p:spPr>
            <p:txBody>
              <a:bodyPr/>
              <a:lstStyle/>
              <a:p>
                <a:r>
                  <a:rPr lang="en-US">
                    <a:noFill/>
                  </a:rPr>
                  <a:t> </a:t>
                </a:r>
              </a:p>
            </p:txBody>
          </p:sp>
        </mc:Fallback>
      </mc:AlternateContent>
    </p:spTree>
    <p:extLst>
      <p:ext uri="{BB962C8B-B14F-4D97-AF65-F5344CB8AC3E}">
        <p14:creationId xmlns:p14="http://schemas.microsoft.com/office/powerpoint/2010/main" val="475220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3CB5-233D-5CD8-1D4D-80DC7F2F183F}"/>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6B86BF8E-532E-9EEC-3AD5-80271C14EEDF}"/>
              </a:ext>
            </a:extLst>
          </p:cNvPr>
          <p:cNvSpPr>
            <a:spLocks noGrp="1"/>
          </p:cNvSpPr>
          <p:nvPr>
            <p:ph idx="1"/>
          </p:nvPr>
        </p:nvSpPr>
        <p:spPr/>
        <p:txBody>
          <a:bodyPr/>
          <a:lstStyle/>
          <a:p>
            <a:pPr marL="0" indent="0">
              <a:buNone/>
            </a:pPr>
            <a:r>
              <a:rPr lang="en-US" u="sng" dirty="0"/>
              <a:t>Overview:</a:t>
            </a:r>
          </a:p>
          <a:p>
            <a:r>
              <a:rPr lang="en-US" dirty="0"/>
              <a:t>Is a cryptographic technique that facilitates computations on encrypted data. With CKKS, real or complex number-based computations can be performed without decryption, preserving data privacy.</a:t>
            </a:r>
            <a:endParaRPr lang="LID4096" dirty="0"/>
          </a:p>
        </p:txBody>
      </p:sp>
    </p:spTree>
    <p:extLst>
      <p:ext uri="{BB962C8B-B14F-4D97-AF65-F5344CB8AC3E}">
        <p14:creationId xmlns:p14="http://schemas.microsoft.com/office/powerpoint/2010/main" val="3610310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B9BD-A77F-5EB7-BEB1-5B580953C5FD}"/>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E05DAA1B-4A09-2427-1EC2-211EF620F09F}"/>
              </a:ext>
            </a:extLst>
          </p:cNvPr>
          <p:cNvSpPr>
            <a:spLocks noGrp="1"/>
          </p:cNvSpPr>
          <p:nvPr>
            <p:ph idx="1"/>
          </p:nvPr>
        </p:nvSpPr>
        <p:spPr/>
        <p:txBody>
          <a:bodyPr/>
          <a:lstStyle/>
          <a:p>
            <a:pPr marL="0" indent="0">
              <a:buNone/>
            </a:pPr>
            <a:r>
              <a:rPr lang="en-US" u="sng" dirty="0"/>
              <a:t>Data representation:</a:t>
            </a:r>
          </a:p>
          <a:p>
            <a:r>
              <a:rPr lang="en-US" dirty="0"/>
              <a:t>Encrypted data is</a:t>
            </a:r>
            <a:br>
              <a:rPr lang="en-US" dirty="0"/>
            </a:br>
            <a:r>
              <a:rPr lang="en-US" dirty="0"/>
              <a:t>represented as vectors of complex numbers, and operations like addition and multiplication are executed on the encrypted data. Noise is introduced during encryption, and while it accumulates and impacts accuracy, techniques like modulus switching and rescaling manage noise.</a:t>
            </a:r>
          </a:p>
          <a:p>
            <a:endParaRPr lang="en-US" u="sng" dirty="0"/>
          </a:p>
          <a:p>
            <a:endParaRPr lang="LID4096" dirty="0"/>
          </a:p>
        </p:txBody>
      </p:sp>
    </p:spTree>
    <p:extLst>
      <p:ext uri="{BB962C8B-B14F-4D97-AF65-F5344CB8AC3E}">
        <p14:creationId xmlns:p14="http://schemas.microsoft.com/office/powerpoint/2010/main" val="3352073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AA3A-2D76-8D99-7ED4-77451013603B}"/>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081BAE61-4AE4-EB07-18A4-6804101F7352}"/>
              </a:ext>
            </a:extLst>
          </p:cNvPr>
          <p:cNvSpPr>
            <a:spLocks noGrp="1"/>
          </p:cNvSpPr>
          <p:nvPr>
            <p:ph idx="1"/>
          </p:nvPr>
        </p:nvSpPr>
        <p:spPr/>
        <p:txBody>
          <a:bodyPr/>
          <a:lstStyle/>
          <a:p>
            <a:pPr marL="0" indent="0">
              <a:buNone/>
            </a:pPr>
            <a:r>
              <a:rPr lang="en-US" u="sng" dirty="0"/>
              <a:t>Applications:</a:t>
            </a:r>
          </a:p>
          <a:p>
            <a:r>
              <a:rPr lang="en-US" dirty="0"/>
              <a:t>CKKS finds applications in secure computations, enabling privacy-preserving</a:t>
            </a:r>
            <a:br>
              <a:rPr lang="en-US" dirty="0"/>
            </a:br>
            <a:r>
              <a:rPr lang="en-US" dirty="0"/>
              <a:t>machine learning and collaborative data analysis without revealing sensitive information.</a:t>
            </a:r>
          </a:p>
          <a:p>
            <a:pPr marL="0" indent="0">
              <a:buNone/>
            </a:pPr>
            <a:r>
              <a:rPr lang="en-US" u="sng" dirty="0"/>
              <a:t>Disadvantage:</a:t>
            </a:r>
          </a:p>
          <a:p>
            <a:r>
              <a:rPr lang="en-US" dirty="0"/>
              <a:t>CKKS entails computational overhead and necessitates parameter tuning for optimal performance.</a:t>
            </a:r>
            <a:endParaRPr lang="LID4096" dirty="0"/>
          </a:p>
        </p:txBody>
      </p:sp>
    </p:spTree>
    <p:extLst>
      <p:ext uri="{BB962C8B-B14F-4D97-AF65-F5344CB8AC3E}">
        <p14:creationId xmlns:p14="http://schemas.microsoft.com/office/powerpoint/2010/main" val="232270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552A0-D637-4284-8774-6C7CB5759667}"/>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latin typeface="Amasis MT Pro" panose="020B0604020202020204" pitchFamily="18" charset="0"/>
              </a:rPr>
              <a:t>what DOES IT DO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49D802-7687-4542-9E7C-4A9E704E9C83}"/>
              </a:ext>
            </a:extLst>
          </p:cNvPr>
          <p:cNvSpPr>
            <a:spLocks noGrp="1"/>
          </p:cNvSpPr>
          <p:nvPr>
            <p:ph idx="1"/>
          </p:nvPr>
        </p:nvSpPr>
        <p:spPr>
          <a:xfrm>
            <a:off x="1695993" y="1843590"/>
            <a:ext cx="8800013" cy="3392261"/>
          </a:xfrm>
        </p:spPr>
        <p:txBody>
          <a:bodyPr>
            <a:normAutofit/>
          </a:bodyPr>
          <a:lstStyle/>
          <a:p>
            <a:r>
              <a:rPr lang="en-US" sz="2400" dirty="0"/>
              <a:t>The main idea of this algorithm is to divide the data set that we have into different clusters ,such that each cluster is different than the other clusters(distributions) .</a:t>
            </a:r>
          </a:p>
          <a:p>
            <a:r>
              <a:rPr lang="en-US" sz="2400" dirty="0"/>
              <a:t>This algorithm can be used for different applications in the industry, such as:</a:t>
            </a:r>
          </a:p>
          <a:p>
            <a:pPr marL="0" indent="0">
              <a:buNone/>
            </a:pPr>
            <a:r>
              <a:rPr lang="en-US" sz="2400" dirty="0"/>
              <a:t>	-Unsupervised clustering.</a:t>
            </a:r>
          </a:p>
          <a:p>
            <a:pPr marL="0" indent="0">
              <a:buNone/>
            </a:pPr>
            <a:r>
              <a:rPr lang="en-US" sz="2400" dirty="0"/>
              <a:t>	-As an optimization procedure . 	</a:t>
            </a:r>
          </a:p>
          <a:p>
            <a:pPr marL="0" indent="0">
              <a:buNone/>
            </a:pPr>
            <a:endParaRPr lang="en-US" sz="2400" dirty="0"/>
          </a:p>
          <a:p>
            <a:pPr marL="0" indent="0">
              <a:buNone/>
            </a:pPr>
            <a:endParaRPr lang="he-IL" sz="2400" dirty="0"/>
          </a:p>
        </p:txBody>
      </p:sp>
    </p:spTree>
    <p:extLst>
      <p:ext uri="{BB962C8B-B14F-4D97-AF65-F5344CB8AC3E}">
        <p14:creationId xmlns:p14="http://schemas.microsoft.com/office/powerpoint/2010/main" val="1451261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570-40DC-D2B4-994A-863BB60B7BB9}"/>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55E1D153-EA3A-80AC-C53C-B2B12AAA2258}"/>
              </a:ext>
            </a:extLst>
          </p:cNvPr>
          <p:cNvSpPr>
            <a:spLocks noGrp="1"/>
          </p:cNvSpPr>
          <p:nvPr>
            <p:ph idx="1"/>
          </p:nvPr>
        </p:nvSpPr>
        <p:spPr/>
        <p:txBody>
          <a:bodyPr>
            <a:normAutofit lnSpcReduction="10000"/>
          </a:bodyPr>
          <a:lstStyle/>
          <a:p>
            <a:pPr marL="0" indent="0">
              <a:buNone/>
            </a:pPr>
            <a:r>
              <a:rPr lang="en-US" u="sng" dirty="0"/>
              <a:t>How does CKKS work?</a:t>
            </a:r>
          </a:p>
          <a:p>
            <a:pPr marL="0" indent="0">
              <a:buNone/>
            </a:pPr>
            <a:r>
              <a:rPr lang="en-US" dirty="0"/>
              <a:t>CKKS is based on a mathematical structure called a polynomial ring. </a:t>
            </a:r>
            <a:br>
              <a:rPr lang="en-US" dirty="0"/>
            </a:br>
            <a:r>
              <a:rPr lang="en-US" dirty="0"/>
              <a:t>This ring is formed using polynomials whose coefficients come from a number of ”slots”: </a:t>
            </a:r>
          </a:p>
          <a:p>
            <a:r>
              <a:rPr lang="en-US" dirty="0"/>
              <a:t>Each “slot” represents a value, typically a real or complex number. </a:t>
            </a:r>
          </a:p>
          <a:p>
            <a:r>
              <a:rPr lang="en-US" dirty="0"/>
              <a:t>The number of slots determines the capacity for computations in a single ciphertext. </a:t>
            </a:r>
          </a:p>
          <a:p>
            <a:r>
              <a:rPr lang="en-US" dirty="0"/>
              <a:t>It also involves generating a public key and a secret key pair. </a:t>
            </a:r>
            <a:br>
              <a:rPr lang="en-US" dirty="0"/>
            </a:br>
            <a:r>
              <a:rPr lang="en-US" dirty="0"/>
              <a:t>The public key is used to encrypt data, while the secret key is used to decrypt it.</a:t>
            </a:r>
          </a:p>
          <a:p>
            <a:pPr marL="0" indent="0">
              <a:buNone/>
            </a:pPr>
            <a:endParaRPr lang="LID4096" dirty="0"/>
          </a:p>
        </p:txBody>
      </p:sp>
    </p:spTree>
    <p:extLst>
      <p:ext uri="{BB962C8B-B14F-4D97-AF65-F5344CB8AC3E}">
        <p14:creationId xmlns:p14="http://schemas.microsoft.com/office/powerpoint/2010/main" val="4159256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5A66-3D55-AAAD-4EF5-F0C82B606EE8}"/>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97DC29-CBC2-CA1F-222E-4724088307F2}"/>
                  </a:ext>
                </a:extLst>
              </p:cNvPr>
              <p:cNvSpPr>
                <a:spLocks noGrp="1"/>
              </p:cNvSpPr>
              <p:nvPr>
                <p:ph idx="1"/>
              </p:nvPr>
            </p:nvSpPr>
            <p:spPr/>
            <p:txBody>
              <a:bodyPr/>
              <a:lstStyle/>
              <a:p>
                <a:pPr marL="0" indent="0">
                  <a:buNone/>
                </a:pPr>
                <a:r>
                  <a:rPr lang="en-US" b="0" i="0" u="sng" dirty="0">
                    <a:effectLst/>
                  </a:rPr>
                  <a:t>Polynomial rings:</a:t>
                </a:r>
              </a:p>
              <a:p>
                <a:r>
                  <a:rPr lang="en-US" b="0" i="0" dirty="0">
                    <a:effectLst/>
                  </a:rPr>
                  <a:t>CKKS operates over a polynomial ring with coefficients in the complex numbers. This ring is denoted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𝑅</m:t>
                          </m:r>
                        </m:e>
                        <m:sub>
                          <m:r>
                            <a:rPr lang="en-US" b="0" i="1" smtClean="0">
                              <a:effectLst/>
                              <a:latin typeface="Cambria Math" panose="02040503050406030204" pitchFamily="18" charset="0"/>
                            </a:rPr>
                            <m:t>𝑞</m:t>
                          </m:r>
                        </m:sub>
                      </m:sSub>
                      <m:r>
                        <a:rPr lang="en-US" b="0" i="1" smtClean="0">
                          <a:effectLst/>
                          <a:latin typeface="Cambria Math" panose="02040503050406030204" pitchFamily="18" charset="0"/>
                        </a:rPr>
                        <m:t>=</m:t>
                      </m:r>
                      <m:f>
                        <m:fPr>
                          <m:ctrlPr>
                            <a:rPr lang="en-US" b="0" i="1" smtClean="0">
                              <a:effectLst/>
                              <a:latin typeface="Cambria Math" panose="02040503050406030204" pitchFamily="18" charset="0"/>
                            </a:rPr>
                          </m:ctrlPr>
                        </m:fPr>
                        <m:num>
                          <m:r>
                            <a:rPr lang="en-US" b="0" i="1" smtClean="0">
                              <a:effectLst/>
                              <a:latin typeface="Cambria Math" panose="02040503050406030204" pitchFamily="18" charset="0"/>
                            </a:rPr>
                            <m:t>𝐶</m:t>
                          </m:r>
                          <m:d>
                            <m:dPr>
                              <m:ctrlPr>
                                <a:rPr lang="en-US" b="0" i="1" smtClean="0">
                                  <a:effectLst/>
                                  <a:latin typeface="Cambria Math" panose="02040503050406030204" pitchFamily="18" charset="0"/>
                                </a:rPr>
                              </m:ctrlPr>
                            </m:dPr>
                            <m:e>
                              <m:r>
                                <a:rPr lang="en-US" b="0" i="1" smtClean="0">
                                  <a:effectLst/>
                                  <a:latin typeface="Cambria Math" panose="02040503050406030204" pitchFamily="18" charset="0"/>
                                </a:rPr>
                                <m:t>𝑥</m:t>
                              </m:r>
                            </m:e>
                          </m:d>
                        </m:num>
                        <m:den>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𝑥</m:t>
                              </m:r>
                            </m:e>
                            <m:sup>
                              <m:r>
                                <a:rPr lang="en-US" b="0" i="1" smtClean="0">
                                  <a:effectLst/>
                                  <a:latin typeface="Cambria Math" panose="02040503050406030204" pitchFamily="18" charset="0"/>
                                </a:rPr>
                                <m:t>𝑛</m:t>
                              </m:r>
                            </m:sup>
                          </m:sSup>
                          <m:r>
                            <a:rPr lang="en-US" b="0" i="1" smtClean="0">
                              <a:effectLst/>
                              <a:latin typeface="Cambria Math" panose="02040503050406030204" pitchFamily="18" charset="0"/>
                            </a:rPr>
                            <m:t>+</m:t>
                          </m:r>
                          <m:r>
                            <a:rPr lang="en-US" b="0" i="1" smtClean="0">
                              <a:effectLst/>
                              <a:latin typeface="Cambria Math" panose="02040503050406030204" pitchFamily="18" charset="0"/>
                            </a:rPr>
                            <m:t>1</m:t>
                          </m:r>
                        </m:den>
                      </m:f>
                    </m:oMath>
                  </m:oMathPara>
                </a14:m>
                <a:endParaRPr lang="en-US" b="0" i="1" dirty="0">
                  <a:effectLst/>
                </a:endParaRPr>
              </a:p>
              <a:p>
                <a:pPr marL="0" indent="0">
                  <a:buNone/>
                </a:pPr>
                <a:r>
                  <a:rPr lang="en-US" b="0" i="0" dirty="0">
                    <a:effectLst/>
                  </a:rPr>
                  <a:t>where ”n” is the degree of the polynomial. The plaintext message is encoded as a vector of</a:t>
                </a:r>
                <a:br>
                  <a:rPr lang="en-US" dirty="0"/>
                </a:br>
                <a:r>
                  <a:rPr lang="en-US" b="0" i="0" dirty="0">
                    <a:effectLst/>
                  </a:rPr>
                  <a:t>values, each placed in a ”slot” of the polynomial.</a:t>
                </a:r>
                <a:endParaRPr lang="en-US" b="0" i="1" dirty="0">
                  <a:effectLst/>
                </a:endParaRPr>
              </a:p>
            </p:txBody>
          </p:sp>
        </mc:Choice>
        <mc:Fallback xmlns="">
          <p:sp>
            <p:nvSpPr>
              <p:cNvPr id="3" name="Content Placeholder 2">
                <a:extLst>
                  <a:ext uri="{FF2B5EF4-FFF2-40B4-BE49-F238E27FC236}">
                    <a16:creationId xmlns:a16="http://schemas.microsoft.com/office/drawing/2014/main" id="{7897DC29-CBC2-CA1F-222E-4724088307F2}"/>
                  </a:ext>
                </a:extLst>
              </p:cNvPr>
              <p:cNvSpPr>
                <a:spLocks noGrp="1" noRot="1" noChangeAspect="1" noMove="1" noResize="1" noEditPoints="1" noAdjustHandles="1" noChangeArrowheads="1" noChangeShapeType="1" noTextEdit="1"/>
              </p:cNvSpPr>
              <p:nvPr>
                <p:ph idx="1"/>
              </p:nvPr>
            </p:nvSpPr>
            <p:spPr>
              <a:blipFill>
                <a:blip r:embed="rId2"/>
                <a:stretch>
                  <a:fillRect l="-631" t="-1179" r="-473"/>
                </a:stretch>
              </a:blipFill>
            </p:spPr>
            <p:txBody>
              <a:bodyPr/>
              <a:lstStyle/>
              <a:p>
                <a:r>
                  <a:rPr lang="LID4096">
                    <a:noFill/>
                  </a:rPr>
                  <a:t> </a:t>
                </a:r>
              </a:p>
            </p:txBody>
          </p:sp>
        </mc:Fallback>
      </mc:AlternateContent>
    </p:spTree>
    <p:extLst>
      <p:ext uri="{BB962C8B-B14F-4D97-AF65-F5344CB8AC3E}">
        <p14:creationId xmlns:p14="http://schemas.microsoft.com/office/powerpoint/2010/main" val="2631238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0808-8E53-676A-E98A-4EE188374E5D}"/>
              </a:ext>
            </a:extLst>
          </p:cNvPr>
          <p:cNvSpPr>
            <a:spLocks noGrp="1"/>
          </p:cNvSpPr>
          <p:nvPr>
            <p:ph type="title"/>
          </p:nvPr>
        </p:nvSpPr>
        <p:spPr/>
        <p:txBody>
          <a:bodyPr/>
          <a:lstStyle/>
          <a:p>
            <a:r>
              <a:rPr lang="en-US" dirty="0"/>
              <a:t>Encryption</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4C04F-EFEA-EABB-E011-C5124E6FAFD3}"/>
                  </a:ext>
                </a:extLst>
              </p:cNvPr>
              <p:cNvSpPr>
                <a:spLocks noGrp="1"/>
              </p:cNvSpPr>
              <p:nvPr>
                <p:ph idx="1"/>
              </p:nvPr>
            </p:nvSpPr>
            <p:spPr/>
            <p:txBody>
              <a:bodyPr/>
              <a:lstStyle/>
              <a:p>
                <a:pPr marL="0" indent="0">
                  <a:buNone/>
                </a:pPr>
                <a:r>
                  <a:rPr lang="en-US" b="0" i="0" dirty="0">
                    <a:effectLst/>
                  </a:rPr>
                  <a:t>Given a plaintext message represented as a vector of values ”m” (one for each slot), the</a:t>
                </a:r>
                <a:br>
                  <a:rPr lang="en-US" dirty="0"/>
                </a:br>
                <a:r>
                  <a:rPr lang="en-US" b="0" i="0" dirty="0">
                    <a:effectLst/>
                  </a:rPr>
                  <a:t>encryption process involves several steps:</a:t>
                </a:r>
              </a:p>
              <a:p>
                <a:pPr marL="0" indent="0">
                  <a:buNone/>
                </a:pPr>
                <a:r>
                  <a:rPr lang="en-US" dirty="0"/>
                  <a:t>1. </a:t>
                </a:r>
                <a:r>
                  <a:rPr lang="en-US" b="0" i="0" u="sng" dirty="0">
                    <a:effectLst/>
                  </a:rPr>
                  <a:t>Encoding</a:t>
                </a:r>
                <a:r>
                  <a:rPr lang="en-US" b="0" i="0" dirty="0">
                    <a:effectLst/>
                  </a:rPr>
                  <a:t>: </a:t>
                </a:r>
                <a:br>
                  <a:rPr lang="en-US" b="0" i="0" dirty="0">
                    <a:effectLst/>
                  </a:rPr>
                </a:br>
                <a:r>
                  <a:rPr lang="en-US" b="0" i="0" dirty="0">
                    <a:effectLst/>
                  </a:rPr>
                  <a:t>Each plaintext value is encoded into a polynomial with coefficients in the</a:t>
                </a:r>
                <a:br>
                  <a:rPr lang="en-US" dirty="0"/>
                </a:br>
                <a:r>
                  <a:rPr lang="en-US" b="0" i="0" dirty="0">
                    <a:effectLst/>
                  </a:rPr>
                  <a:t>ring </a:t>
                </a:r>
                <a14:m>
                  <m:oMath xmlns:m="http://schemas.openxmlformats.org/officeDocument/2006/math">
                    <m:r>
                      <a:rPr lang="en-US" b="0" i="1" dirty="0" smtClean="0">
                        <a:effectLst/>
                        <a:latin typeface="Cambria Math" panose="02040503050406030204" pitchFamily="18" charset="0"/>
                      </a:rPr>
                      <m:t>𝑅𝑞</m:t>
                    </m:r>
                  </m:oMath>
                </a14:m>
                <a:r>
                  <a:rPr lang="en-US" b="0" i="0" dirty="0">
                    <a:effectLst/>
                  </a:rPr>
                  <a:t>. This polynomial is represented as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smtClean="0">
                              <a:latin typeface="Cambria Math" panose="02040503050406030204" pitchFamily="18" charset="0"/>
                            </a:rPr>
                            <m:t>2</m:t>
                          </m:r>
                        </m:sub>
                      </m:sSub>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r>
                        <a:rPr lang="en-US" i="1">
                          <a:latin typeface="Cambria Math" panose="02040503050406030204" pitchFamily="18" charset="0"/>
                        </a:rPr>
                        <m:t>+ ... +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 </m:t>
                      </m:r>
                    </m:oMath>
                  </m:oMathPara>
                </a14:m>
                <a:endParaRPr lang="en-US" dirty="0"/>
              </a:p>
              <a:p>
                <a:pPr marL="0" indent="0">
                  <a:buNone/>
                </a:pPr>
                <a:r>
                  <a:rPr lang="en-US" dirty="0"/>
                  <a:t>     </a:t>
                </a:r>
                <a:r>
                  <a:rPr lang="en-US" b="0" i="0" dirty="0">
                    <a:effectLst/>
                  </a:rPr>
                  <a:t>where </a:t>
                </a:r>
                <a14:m>
                  <m:oMath xmlns:m="http://schemas.openxmlformats.org/officeDocument/2006/math">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𝑚</m:t>
                        </m:r>
                      </m:e>
                      <m:sub>
                        <m:r>
                          <a:rPr lang="en-US" b="0" i="1" dirty="0" smtClean="0">
                            <a:effectLst/>
                            <a:latin typeface="Cambria Math" panose="02040503050406030204" pitchFamily="18" charset="0"/>
                          </a:rPr>
                          <m:t>𝑖</m:t>
                        </m:r>
                      </m:sub>
                    </m:sSub>
                  </m:oMath>
                </a14:m>
                <a:r>
                  <a:rPr lang="en-US" b="0" i="0" dirty="0">
                    <a:effectLst/>
                  </a:rPr>
                  <a:t> represents the value in the </a:t>
                </a:r>
                <a14:m>
                  <m:oMath xmlns:m="http://schemas.openxmlformats.org/officeDocument/2006/math">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𝑖</m:t>
                        </m:r>
                      </m:e>
                      <m:sup>
                        <m:r>
                          <a:rPr lang="en-US" b="0" i="1" smtClean="0">
                            <a:effectLst/>
                            <a:latin typeface="Cambria Math" panose="02040503050406030204" pitchFamily="18" charset="0"/>
                          </a:rPr>
                          <m:t>𝑡</m:t>
                        </m:r>
                        <m:r>
                          <a:rPr lang="en-US" b="0" i="1" smtClean="0">
                            <a:effectLst/>
                            <a:latin typeface="Cambria Math" panose="02040503050406030204" pitchFamily="18" charset="0"/>
                          </a:rPr>
                          <m:t>h</m:t>
                        </m:r>
                      </m:sup>
                    </m:sSup>
                  </m:oMath>
                </a14:m>
                <a:r>
                  <a:rPr lang="en-US" b="0" i="0" dirty="0">
                    <a:effectLst/>
                  </a:rPr>
                  <a:t> slot.</a:t>
                </a:r>
              </a:p>
            </p:txBody>
          </p:sp>
        </mc:Choice>
        <mc:Fallback xmlns="">
          <p:sp>
            <p:nvSpPr>
              <p:cNvPr id="3" name="Content Placeholder 2">
                <a:extLst>
                  <a:ext uri="{FF2B5EF4-FFF2-40B4-BE49-F238E27FC236}">
                    <a16:creationId xmlns:a16="http://schemas.microsoft.com/office/drawing/2014/main" id="{B934C04F-EFEA-EABB-E011-C5124E6FAFD3}"/>
                  </a:ext>
                </a:extLst>
              </p:cNvPr>
              <p:cNvSpPr>
                <a:spLocks noGrp="1" noRot="1" noChangeAspect="1" noMove="1" noResize="1" noEditPoints="1" noAdjustHandles="1" noChangeArrowheads="1" noChangeShapeType="1" noTextEdit="1"/>
              </p:cNvSpPr>
              <p:nvPr>
                <p:ph idx="1"/>
              </p:nvPr>
            </p:nvSpPr>
            <p:spPr>
              <a:blipFill>
                <a:blip r:embed="rId2"/>
                <a:stretch>
                  <a:fillRect l="-631" t="-1179"/>
                </a:stretch>
              </a:blipFill>
            </p:spPr>
            <p:txBody>
              <a:bodyPr/>
              <a:lstStyle/>
              <a:p>
                <a:r>
                  <a:rPr lang="LID4096">
                    <a:noFill/>
                  </a:rPr>
                  <a:t> </a:t>
                </a:r>
              </a:p>
            </p:txBody>
          </p:sp>
        </mc:Fallback>
      </mc:AlternateContent>
    </p:spTree>
    <p:extLst>
      <p:ext uri="{BB962C8B-B14F-4D97-AF65-F5344CB8AC3E}">
        <p14:creationId xmlns:p14="http://schemas.microsoft.com/office/powerpoint/2010/main" val="3072637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0108-9DF0-A350-02DF-714A838BA9D0}"/>
              </a:ext>
            </a:extLst>
          </p:cNvPr>
          <p:cNvSpPr>
            <a:spLocks noGrp="1"/>
          </p:cNvSpPr>
          <p:nvPr>
            <p:ph type="title"/>
          </p:nvPr>
        </p:nvSpPr>
        <p:spPr/>
        <p:txBody>
          <a:bodyPr/>
          <a:lstStyle/>
          <a:p>
            <a:r>
              <a:rPr lang="en-US" dirty="0"/>
              <a:t>Encryption</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8AA4-29B9-015F-7267-BD9F5C314165}"/>
                  </a:ext>
                </a:extLst>
              </p:cNvPr>
              <p:cNvSpPr>
                <a:spLocks noGrp="1"/>
              </p:cNvSpPr>
              <p:nvPr>
                <p:ph idx="1"/>
              </p:nvPr>
            </p:nvSpPr>
            <p:spPr/>
            <p:txBody>
              <a:bodyPr/>
              <a:lstStyle/>
              <a:p>
                <a:pPr marL="0" indent="0">
                  <a:buNone/>
                </a:pPr>
                <a:r>
                  <a:rPr lang="en-US" dirty="0"/>
                  <a:t>2. </a:t>
                </a:r>
                <a:r>
                  <a:rPr lang="en-US" u="sng" dirty="0"/>
                  <a:t>Adding Noise: </a:t>
                </a:r>
                <a:br>
                  <a:rPr lang="en-US" u="sng" dirty="0"/>
                </a:br>
                <a:r>
                  <a:rPr lang="en-US" dirty="0"/>
                  <a:t>To ensure security, noise is added to the polynomial representation. This noise makes it difficult for attackers to analyze the encrypted data and gain information about the original plaintext. </a:t>
                </a:r>
              </a:p>
              <a:p>
                <a:pPr marL="0" indent="0">
                  <a:buNone/>
                </a:pPr>
                <a:r>
                  <a:rPr lang="en-US" dirty="0"/>
                  <a:t>3. </a:t>
                </a:r>
                <a:r>
                  <a:rPr lang="en-US" u="sng" dirty="0"/>
                  <a:t>Encryption: </a:t>
                </a:r>
                <a:br>
                  <a:rPr lang="en-US" dirty="0"/>
                </a:br>
                <a:r>
                  <a:rPr lang="en-US" dirty="0"/>
                  <a:t>The noisy polynomial is then encrypted using the public key. The resulting ciphertext is denoted as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and is a polynomial in the polynomial ring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𝑞</m:t>
                        </m:r>
                      </m:sub>
                    </m:sSub>
                  </m:oMath>
                </a14:m>
                <a:r>
                  <a:rPr lang="en-US" dirty="0"/>
                  <a:t>.</a:t>
                </a:r>
                <a:endParaRPr lang="LID4096" dirty="0"/>
              </a:p>
            </p:txBody>
          </p:sp>
        </mc:Choice>
        <mc:Fallback xmlns="">
          <p:sp>
            <p:nvSpPr>
              <p:cNvPr id="3" name="Content Placeholder 2">
                <a:extLst>
                  <a:ext uri="{FF2B5EF4-FFF2-40B4-BE49-F238E27FC236}">
                    <a16:creationId xmlns:a16="http://schemas.microsoft.com/office/drawing/2014/main" id="{4AEB8AA4-29B9-015F-7267-BD9F5C314165}"/>
                  </a:ext>
                </a:extLst>
              </p:cNvPr>
              <p:cNvSpPr>
                <a:spLocks noGrp="1" noRot="1" noChangeAspect="1" noMove="1" noResize="1" noEditPoints="1" noAdjustHandles="1" noChangeArrowheads="1" noChangeShapeType="1" noTextEdit="1"/>
              </p:cNvSpPr>
              <p:nvPr>
                <p:ph idx="1"/>
              </p:nvPr>
            </p:nvSpPr>
            <p:spPr>
              <a:blipFill>
                <a:blip r:embed="rId2"/>
                <a:stretch>
                  <a:fillRect l="-631" t="-1179" r="-710"/>
                </a:stretch>
              </a:blipFill>
            </p:spPr>
            <p:txBody>
              <a:bodyPr/>
              <a:lstStyle/>
              <a:p>
                <a:r>
                  <a:rPr lang="LID4096">
                    <a:noFill/>
                  </a:rPr>
                  <a:t> </a:t>
                </a:r>
              </a:p>
            </p:txBody>
          </p:sp>
        </mc:Fallback>
      </mc:AlternateContent>
    </p:spTree>
    <p:extLst>
      <p:ext uri="{BB962C8B-B14F-4D97-AF65-F5344CB8AC3E}">
        <p14:creationId xmlns:p14="http://schemas.microsoft.com/office/powerpoint/2010/main" val="141147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100" dirty="0">
                <a:solidFill>
                  <a:srgbClr val="FFFFFF"/>
                </a:solidFill>
              </a:rPr>
              <a:t>Our proposal</a:t>
            </a:r>
          </a:p>
        </p:txBody>
      </p:sp>
      <p:sp>
        <p:nvSpPr>
          <p:cNvPr id="4" name="Content Placeholder 3">
            <a:extLst>
              <a:ext uri="{FF2B5EF4-FFF2-40B4-BE49-F238E27FC236}">
                <a16:creationId xmlns:a16="http://schemas.microsoft.com/office/drawing/2014/main" id="{A6CBD9FD-3039-0D23-CBF6-9B11484EF18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5CD63B6-C22D-9CCE-F813-EF4F8A865E0E}"/>
              </a:ext>
            </a:extLst>
          </p:cNvPr>
          <p:cNvPicPr>
            <a:picLocks noChangeAspect="1"/>
          </p:cNvPicPr>
          <p:nvPr/>
        </p:nvPicPr>
        <p:blipFill>
          <a:blip r:embed="rId2"/>
          <a:stretch>
            <a:fillRect/>
          </a:stretch>
        </p:blipFill>
        <p:spPr>
          <a:xfrm>
            <a:off x="2852970" y="1396328"/>
            <a:ext cx="7701018" cy="4065344"/>
          </a:xfrm>
          <a:prstGeom prst="rect">
            <a:avLst/>
          </a:prstGeom>
        </p:spPr>
      </p:pic>
    </p:spTree>
    <p:extLst>
      <p:ext uri="{BB962C8B-B14F-4D97-AF65-F5344CB8AC3E}">
        <p14:creationId xmlns:p14="http://schemas.microsoft.com/office/powerpoint/2010/main" val="3845204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279B1E4-9DA2-7A05-7966-66807028F710}"/>
              </a:ext>
            </a:extLst>
          </p:cNvPr>
          <p:cNvPicPr>
            <a:picLocks noGrp="1" noChangeAspect="1"/>
          </p:cNvPicPr>
          <p:nvPr>
            <p:ph idx="1"/>
          </p:nvPr>
        </p:nvPicPr>
        <p:blipFill>
          <a:blip r:embed="rId2"/>
          <a:stretch>
            <a:fillRect/>
          </a:stretch>
        </p:blipFill>
        <p:spPr>
          <a:xfrm>
            <a:off x="3077163" y="1030986"/>
            <a:ext cx="6707732" cy="4796028"/>
          </a:xfrm>
          <a:prstGeom prst="rect">
            <a:avLst/>
          </a:prstGeom>
        </p:spPr>
      </p:pic>
      <p:sp>
        <p:nvSpPr>
          <p:cNvPr id="14" name="Oval 13">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100">
                <a:solidFill>
                  <a:srgbClr val="FFFFFF"/>
                </a:solidFill>
              </a:rPr>
              <a:t>Our proposal</a:t>
            </a:r>
          </a:p>
        </p:txBody>
      </p:sp>
    </p:spTree>
    <p:extLst>
      <p:ext uri="{BB962C8B-B14F-4D97-AF65-F5344CB8AC3E}">
        <p14:creationId xmlns:p14="http://schemas.microsoft.com/office/powerpoint/2010/main" val="3089949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Brief explanation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745331" y="1639029"/>
                <a:ext cx="10701337" cy="4800599"/>
              </a:xfrm>
            </p:spPr>
            <p:txBody>
              <a:bodyPr>
                <a:normAutofit fontScale="92500"/>
              </a:bodyPr>
              <a:lstStyle/>
              <a:p>
                <a:r>
                  <a:rPr lang="en-US" dirty="0"/>
                  <a:t>Firstly, each client gets the same CKKS key from the encryption unit in each iteration , then each client calculates its own e-step and its own intermediate step by calculating its local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and flattening them to allow encryption,</a:t>
                </a:r>
                <a:br>
                  <a:rPr lang="en-US" dirty="0"/>
                </a:br>
                <a:r>
                  <a:rPr lang="en-US" dirty="0"/>
                  <a:t>then each client adds the number of data vectors it possesses to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vector , encrypts them all then sends them to the server. </a:t>
                </a:r>
              </a:p>
              <a:p>
                <a:r>
                  <a:rPr lang="en-US" dirty="0"/>
                  <a:t>The server gets all honest nodes' data then adds them using the property of FHE of addition then sends them back to each client .</a:t>
                </a:r>
              </a:p>
              <a:p>
                <a:r>
                  <a:rPr lang="en-US" dirty="0"/>
                  <a:t>Each client then decrypts the data and proceeds to calculate the global updates to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𝜋</m:t>
                    </m:r>
                  </m:oMath>
                </a14:m>
                <a:r>
                  <a:rPr lang="en-US" dirty="0"/>
                  <a:t> with the following equations :</a:t>
                </a:r>
              </a:p>
              <a:p>
                <a:pPr lvl="2"/>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n</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 ,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oMath>
                </a14:m>
                <a:endParaRPr lang="en-US" dirty="0"/>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m:t>
                            </m:r>
                          </m:sub>
                        </m:sSub>
                      </m:den>
                    </m:f>
                  </m:oMath>
                </a14:m>
                <a:endParaRPr lang="en-US" b="0" dirty="0"/>
              </a:p>
              <a:p>
                <a:pPr lvl="2"/>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den>
                    </m:f>
                  </m:oMath>
                </a14:m>
                <a:endParaRPr lang="en-US" b="0" dirty="0"/>
              </a:p>
              <a:p>
                <a:pPr lvl="2"/>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den>
                    </m:f>
                  </m:oMath>
                </a14:m>
                <a:endParaRPr lang="en-US" dirty="0"/>
              </a:p>
              <a:p>
                <a:pPr lvl="2"/>
                <a:r>
                  <a:rPr lang="en-US" dirty="0"/>
                  <a:t>Thus, finishing the m-step.</a:t>
                </a:r>
              </a:p>
            </p:txBody>
          </p:sp>
        </mc:Choice>
        <mc:Fallback xmlns="">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745331" y="1639029"/>
                <a:ext cx="10701337" cy="4800599"/>
              </a:xfrm>
              <a:blipFill>
                <a:blip r:embed="rId2"/>
                <a:stretch>
                  <a:fillRect l="-285" t="-508" r="-854"/>
                </a:stretch>
              </a:blipFill>
            </p:spPr>
            <p:txBody>
              <a:bodyPr/>
              <a:lstStyle/>
              <a:p>
                <a:r>
                  <a:rPr lang="en-US">
                    <a:noFill/>
                  </a:rPr>
                  <a:t> </a:t>
                </a:r>
              </a:p>
            </p:txBody>
          </p:sp>
        </mc:Fallback>
      </mc:AlternateContent>
    </p:spTree>
    <p:extLst>
      <p:ext uri="{BB962C8B-B14F-4D97-AF65-F5344CB8AC3E}">
        <p14:creationId xmlns:p14="http://schemas.microsoft.com/office/powerpoint/2010/main" val="1976510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initialization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2030606" y="1639030"/>
                <a:ext cx="8759314" cy="4664952"/>
              </a:xfrm>
            </p:spPr>
            <p:txBody>
              <a:bodyPr>
                <a:normAutofit/>
              </a:bodyPr>
              <a:lstStyle/>
              <a:p>
                <a:r>
                  <a:rPr lang="en-US" dirty="0"/>
                  <a:t>Each component is initialized with :</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𝑤𝑖𝑡</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𝑎𝑛</m:t>
                    </m:r>
                    <m:r>
                      <a:rPr lang="en-US" b="0" i="1" smtClean="0">
                        <a:latin typeface="Cambria Math" panose="02040503050406030204" pitchFamily="18" charset="0"/>
                      </a:rPr>
                      <m:t> </m:t>
                    </m:r>
                    <m:r>
                      <a:rPr lang="en-US" b="0" i="1" smtClean="0">
                        <a:latin typeface="Cambria Math" panose="02040503050406030204" pitchFamily="18" charset="0"/>
                      </a:rPr>
                      <m:t>𝑎𝑟𝑟𝑎𝑦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𝑑𝑖𝑔𝑎𝑜𝑛𝑎𝑙</m:t>
                    </m:r>
                    <m:r>
                      <a:rPr lang="en-US" b="0" i="1" smtClean="0">
                        <a:latin typeface="Cambria Math" panose="02040503050406030204" pitchFamily="18" charset="0"/>
                      </a:rPr>
                      <m:t> </m:t>
                    </m:r>
                    <m:r>
                      <a:rPr lang="en-US" b="0" i="1" smtClean="0">
                        <a:latin typeface="Cambria Math" panose="02040503050406030204" pitchFamily="18" charset="0"/>
                      </a:rPr>
                      <m:t>𝑚𝑎𝑡𝑟𝑖𝑐𝑒𝑠</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 </a:t>
                </a:r>
                <a14:m>
                  <m:oMath xmlns:m="http://schemas.openxmlformats.org/officeDocument/2006/math">
                    <m:r>
                      <a:rPr lang="en-US" b="0" i="1" dirty="0" smtClean="0">
                        <a:latin typeface="Cambria Math" panose="02040503050406030204" pitchFamily="18" charset="0"/>
                      </a:rPr>
                      <m:t>𝑤𝑖𝑡</m:t>
                    </m:r>
                    <m:r>
                      <a:rPr lang="en-US" b="0" i="1" dirty="0" smtClean="0">
                        <a:latin typeface="Cambria Math" panose="02040503050406030204" pitchFamily="18" charset="0"/>
                      </a:rPr>
                      <m:t>h</m:t>
                    </m:r>
                    <m:r>
                      <a:rPr lang="en-US" b="0" i="1" dirty="0" smtClean="0">
                        <a:latin typeface="Cambria Math" panose="02040503050406030204" pitchFamily="18" charset="0"/>
                      </a:rPr>
                      <m:t> </m:t>
                    </m:r>
                    <m:r>
                      <a:rPr lang="en-US" b="0" i="1" dirty="0" smtClean="0">
                        <a:latin typeface="Cambria Math" panose="02040503050406030204" pitchFamily="18" charset="0"/>
                      </a:rPr>
                      <m:t>𝑎𝑛</m:t>
                    </m:r>
                    <m:r>
                      <a:rPr lang="en-US" b="0" i="1" dirty="0" smtClean="0">
                        <a:latin typeface="Cambria Math" panose="02040503050406030204" pitchFamily="18" charset="0"/>
                      </a:rPr>
                      <m:t> </m:t>
                    </m:r>
                    <m:r>
                      <a:rPr lang="en-US" b="0" i="1" dirty="0" smtClean="0">
                        <a:latin typeface="Cambria Math" panose="02040503050406030204" pitchFamily="18" charset="0"/>
                      </a:rPr>
                      <m:t>𝑎𝑟𝑟𝑎𝑦</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𝑟𝑎𝑛𝑑𝑜𝑚</m:t>
                    </m:r>
                    <m:r>
                      <a:rPr lang="en-US" b="0" i="1" dirty="0" smtClean="0">
                        <a:latin typeface="Cambria Math" panose="02040503050406030204" pitchFamily="18" charset="0"/>
                      </a:rPr>
                      <m:t> </m:t>
                    </m:r>
                    <m:r>
                      <a:rPr lang="en-US" b="0" i="1" dirty="0" smtClean="0">
                        <a:latin typeface="Cambria Math" panose="02040503050406030204" pitchFamily="18" charset="0"/>
                      </a:rPr>
                      <m:t>𝑚𝑒𝑎𝑛𝑠</m:t>
                    </m:r>
                  </m:oMath>
                </a14:m>
                <a:endParaRPr lang="en-US" b="0" dirty="0"/>
              </a:p>
              <a:p>
                <a:pPr lvl="1"/>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𝑤𝑖𝑡</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𝑢𝑛𝑖𝑓𝑜𝑟𝑚</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oMath>
                </a14:m>
                <a:endParaRPr lang="en-US" b="0" dirty="0"/>
              </a:p>
              <a:p>
                <a:pPr lvl="1"/>
                <a:endParaRPr lang="en-US" dirty="0"/>
              </a:p>
              <a:p>
                <a:r>
                  <a:rPr lang="en-US" b="0" dirty="0"/>
                  <a:t>Some initialization methods that we see fit for this algorithm :</a:t>
                </a:r>
              </a:p>
              <a:p>
                <a:pPr lvl="1"/>
                <a:r>
                  <a:rPr lang="en-US" dirty="0"/>
                  <a:t>Each node (client) preprocesses the data with the expectation maximization algorithm on its local data with a stopping criteria of an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b="0" i="1" smtClean="0">
                        <a:latin typeface="Cambria Math" panose="02040503050406030204" pitchFamily="18" charset="0"/>
                      </a:rPr>
                      <m:t>𝑙𝑖𝑘𝑒𝑙𝑖</m:t>
                    </m:r>
                    <m:r>
                      <a:rPr lang="en-US" b="0" i="1" smtClean="0">
                        <a:latin typeface="Cambria Math" panose="02040503050406030204" pitchFamily="18" charset="0"/>
                      </a:rPr>
                      <m:t>h</m:t>
                    </m:r>
                    <m:r>
                      <a:rPr lang="en-US" b="0" i="1" smtClean="0">
                        <a:latin typeface="Cambria Math" panose="02040503050406030204" pitchFamily="18" charset="0"/>
                      </a:rPr>
                      <m:t>𝑜𝑜𝑑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b="0" i="1" smtClean="0">
                        <a:latin typeface="Cambria Math" panose="02040503050406030204" pitchFamily="18" charset="0"/>
                      </a:rPr>
                      <m:t>𝑙𝑖𝑘𝑒𝑙𝑖</m:t>
                    </m:r>
                    <m:r>
                      <a:rPr lang="en-US" b="0" i="1" smtClean="0">
                        <a:latin typeface="Cambria Math" panose="02040503050406030204" pitchFamily="18" charset="0"/>
                      </a:rPr>
                      <m:t>h</m:t>
                    </m:r>
                    <m:r>
                      <a:rPr lang="en-US" b="0" i="1" smtClean="0">
                        <a:latin typeface="Cambria Math" panose="02040503050406030204" pitchFamily="18" charset="0"/>
                      </a:rPr>
                      <m:t>𝑜𝑜𝑑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b="0" dirty="0"/>
                  <a:t> with t as the iteration . </a:t>
                </a:r>
              </a:p>
              <a:p>
                <a:pPr lvl="1"/>
                <a:r>
                  <a:rPr lang="en-US" dirty="0"/>
                  <a:t>C</a:t>
                </a:r>
                <a:r>
                  <a:rPr lang="en-US" b="0" dirty="0"/>
                  <a:t>hoosing epsilon might is crucial for the precision of the global PPEM algorithm as it might be overfitting or under fitting and such preprocessing should be done when the natur</a:t>
                </a:r>
                <a:r>
                  <a:rPr lang="en-US" dirty="0"/>
                  <a:t>e of the data is known.</a:t>
                </a:r>
                <a:endParaRPr lang="en-US" b="0" dirty="0"/>
              </a:p>
              <a:p>
                <a:pPr lvl="1"/>
                <a:endParaRPr lang="en-US" b="0" dirty="0"/>
              </a:p>
            </p:txBody>
          </p:sp>
        </mc:Choice>
        <mc:Fallback xmlns="">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2030606" y="1639030"/>
                <a:ext cx="8759314" cy="4664952"/>
              </a:xfrm>
              <a:blipFill>
                <a:blip r:embed="rId2"/>
                <a:stretch>
                  <a:fillRect l="-418" t="-784" r="-348"/>
                </a:stretch>
              </a:blipFill>
            </p:spPr>
            <p:txBody>
              <a:bodyPr/>
              <a:lstStyle/>
              <a:p>
                <a:r>
                  <a:rPr lang="LID4096">
                    <a:noFill/>
                  </a:rPr>
                  <a:t> </a:t>
                </a:r>
              </a:p>
            </p:txBody>
          </p:sp>
        </mc:Fallback>
      </mc:AlternateContent>
    </p:spTree>
    <p:extLst>
      <p:ext uri="{BB962C8B-B14F-4D97-AF65-F5344CB8AC3E}">
        <p14:creationId xmlns:p14="http://schemas.microsoft.com/office/powerpoint/2010/main" val="876537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Privacy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2030606" y="1639030"/>
                <a:ext cx="8759314" cy="4664952"/>
              </a:xfrm>
            </p:spPr>
            <p:txBody>
              <a:bodyPr>
                <a:normAutofit/>
              </a:bodyPr>
              <a:lstStyle/>
              <a:p>
                <a:r>
                  <a:rPr lang="en-US" dirty="0"/>
                  <a:t>Using the same principals as when we showed the privacy concern for Federated EM algorithm, we get that for the server:</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oMath>
                </a14:m>
                <a:endParaRPr lang="en-US" b="0" dirty="0"/>
              </a:p>
              <a:p>
                <a:pPr lvl="3"/>
                <a:r>
                  <a:rPr lang="en-US" b="0" dirty="0"/>
                  <a:t>With the additive property of CKKS we get :</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oMath>
                </a14:m>
                <a:r>
                  <a:rPr lang="en-US" b="0" dirty="0"/>
                  <a:t> </a:t>
                </a:r>
              </a:p>
              <a:p>
                <a:pPr lvl="3"/>
                <a:r>
                  <a:rPr lang="en-US" dirty="0"/>
                  <a:t>CKKS is held to a standard called IND-CPA (i</a:t>
                </a:r>
                <a:r>
                  <a:rPr lang="en-US" b="0" i="0" dirty="0">
                    <a:effectLst/>
                    <a:latin typeface="Arial" panose="020B0604020202020204" pitchFamily="34" charset="0"/>
                  </a:rPr>
                  <a:t>ndistinguishable under the Chosen Plaintext Attack) which means that each plaintext cannot be distinguished from the other meaning </a:t>
                </a:r>
                <a14:m>
                  <m:oMath xmlns:m="http://schemas.openxmlformats.org/officeDocument/2006/math">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oMath>
                </a14:m>
                <a:r>
                  <a:rPr lang="en-US" b="0" dirty="0"/>
                  <a:t> cannot be distinguished ,therefore:</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m:rPr>
                            <m:sty m:val="p"/>
                          </m:rPr>
                          <a:rPr lang="en-US" b="0" i="0" smtClean="0">
                            <a:latin typeface="Cambria Math" panose="02040503050406030204" pitchFamily="18" charset="0"/>
                          </a:rPr>
                          <m:t>IND</m:t>
                        </m:r>
                        <m:r>
                          <a:rPr lang="en-US" b="0" i="0" smtClean="0">
                            <a:latin typeface="Cambria Math" panose="02040503050406030204" pitchFamily="18" charset="0"/>
                          </a:rPr>
                          <m:t>_</m:t>
                        </m:r>
                        <m:r>
                          <m:rPr>
                            <m:sty m:val="p"/>
                          </m:rPr>
                          <a:rPr lang="en-US" b="0" i="0" smtClean="0">
                            <a:latin typeface="Cambria Math" panose="02040503050406030204" pitchFamily="18" charset="0"/>
                          </a:rPr>
                          <m:t>CPA</m:t>
                        </m:r>
                      </m:sub>
                    </m:sSub>
                    <m:r>
                      <a:rPr lang="en-US" b="0" i="0" smtClean="0">
                        <a:latin typeface="Cambria Math" panose="02040503050406030204" pitchFamily="18" charset="0"/>
                      </a:rPr>
                      <m:t>0</m:t>
                    </m:r>
                    <m:r>
                      <a:rPr lang="en-US" b="0" i="0" smtClean="0">
                        <a:latin typeface="Cambria Math" panose="02040503050406030204" pitchFamily="18" charset="0"/>
                      </a:rPr>
                      <m:t> </m:t>
                    </m:r>
                  </m:oMath>
                </a14:m>
                <a:r>
                  <a:rPr lang="en-US" b="0" dirty="0"/>
                  <a:t> </a:t>
                </a:r>
              </a:p>
              <a:p>
                <a:pPr lvl="1"/>
                <a:endParaRPr lang="en-US" b="0" dirty="0"/>
              </a:p>
            </p:txBody>
          </p:sp>
        </mc:Choice>
        <mc:Fallback xmlns="">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2030606" y="1639030"/>
                <a:ext cx="8759314" cy="4664952"/>
              </a:xfrm>
              <a:blipFill>
                <a:blip r:embed="rId2"/>
                <a:stretch>
                  <a:fillRect l="-418" t="-784"/>
                </a:stretch>
              </a:blipFill>
            </p:spPr>
            <p:txBody>
              <a:bodyPr/>
              <a:lstStyle/>
              <a:p>
                <a:r>
                  <a:rPr lang="LID4096">
                    <a:noFill/>
                  </a:rPr>
                  <a:t> </a:t>
                </a:r>
              </a:p>
            </p:txBody>
          </p:sp>
        </mc:Fallback>
      </mc:AlternateContent>
    </p:spTree>
    <p:extLst>
      <p:ext uri="{BB962C8B-B14F-4D97-AF65-F5344CB8AC3E}">
        <p14:creationId xmlns:p14="http://schemas.microsoft.com/office/powerpoint/2010/main" val="3437829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Privacy</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412420" y="1742061"/>
            <a:ext cx="8759314" cy="3886007"/>
          </a:xfrm>
        </p:spPr>
        <p:txBody>
          <a:bodyPr>
            <a:normAutofit/>
          </a:bodyPr>
          <a:lstStyle/>
          <a:p>
            <a:pPr lvl="1"/>
            <a:endParaRPr lang="en-US" b="0" dirty="0"/>
          </a:p>
          <a:p>
            <a:pPr lvl="1"/>
            <a:endParaRPr lang="en-US" dirty="0"/>
          </a:p>
          <a:p>
            <a:pPr lvl="1"/>
            <a:r>
              <a:rPr lang="en-US" b="0" dirty="0"/>
              <a:t>The encryption keys are generated in each iteration , Why does that matter?</a:t>
            </a:r>
          </a:p>
          <a:p>
            <a:pPr lvl="2"/>
            <a:r>
              <a:rPr lang="en-US" b="0" dirty="0"/>
              <a:t>To address a passive (such as eavesdropping) adversary on the server:</a:t>
            </a:r>
          </a:p>
          <a:p>
            <a:pPr lvl="4"/>
            <a:r>
              <a:rPr lang="en-US" dirty="0"/>
              <a:t>Giving the same key over a large enough number of iterations can allow the attacker to find patterns in the noise of the public key which then can help him figure out the private key .</a:t>
            </a:r>
          </a:p>
          <a:p>
            <a:pPr lvl="6"/>
            <a:r>
              <a:rPr lang="en-US" dirty="0"/>
              <a:t>If the private key is revealed the full data set of each client would be compromised </a:t>
            </a:r>
          </a:p>
          <a:p>
            <a:pPr marL="685800" lvl="3" indent="0">
              <a:buNone/>
            </a:pPr>
            <a:endParaRPr lang="en-US" b="0" dirty="0"/>
          </a:p>
        </p:txBody>
      </p:sp>
    </p:spTree>
    <p:extLst>
      <p:ext uri="{BB962C8B-B14F-4D97-AF65-F5344CB8AC3E}">
        <p14:creationId xmlns:p14="http://schemas.microsoft.com/office/powerpoint/2010/main" val="440461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pPr algn="l"/>
            <a:r>
              <a:rPr lang="en-US" sz="3200" dirty="0"/>
              <a:t>USECASES :</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616007" y="1887104"/>
            <a:ext cx="8779512" cy="2879256"/>
          </a:xfrm>
        </p:spPr>
        <p:txBody>
          <a:bodyPr>
            <a:normAutofit lnSpcReduction="10000"/>
          </a:bodyPr>
          <a:lstStyle/>
          <a:p>
            <a:pPr marL="0" indent="0">
              <a:buNone/>
            </a:pPr>
            <a:r>
              <a:rPr lang="en-US" sz="2400" dirty="0"/>
              <a:t>Unsupervised clustering example :</a:t>
            </a:r>
          </a:p>
          <a:p>
            <a:pPr marL="0" indent="0">
              <a:buNone/>
            </a:pPr>
            <a:r>
              <a:rPr lang="en-US" sz="2400" dirty="0"/>
              <a:t>This algorithm can be used to identify different species for example in the evolution genetic algorithms, as some of us as students used k-means clustering to determine the number of species and what makes them different from the others so that in the evolution phase of the algorithm we mix different species to get a new modified specie that has the best qualities of both it’s parents (from 2 different clusters).</a:t>
            </a:r>
          </a:p>
          <a:p>
            <a:pPr marL="0" indent="0">
              <a:buNone/>
            </a:pPr>
            <a:endParaRPr lang="he-IL" sz="2400" dirty="0"/>
          </a:p>
        </p:txBody>
      </p:sp>
    </p:spTree>
    <p:extLst>
      <p:ext uri="{BB962C8B-B14F-4D97-AF65-F5344CB8AC3E}">
        <p14:creationId xmlns:p14="http://schemas.microsoft.com/office/powerpoint/2010/main" val="28343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352874" y="2103118"/>
            <a:ext cx="8759314" cy="4426774"/>
          </a:xfrm>
        </p:spPr>
        <p:txBody>
          <a:bodyPr>
            <a:normAutofit/>
          </a:bodyPr>
          <a:lstStyle/>
          <a:p>
            <a:r>
              <a:rPr lang="en-US" dirty="0"/>
              <a:t>We used Parkinson's dataset from the UCI Repository to validate our results against the Federated EM. </a:t>
            </a:r>
          </a:p>
          <a:p>
            <a:r>
              <a:rPr lang="en-US" dirty="0"/>
              <a:t>A data set that contains voice measurements from 31 people of which 23 have the Parkinson's disease and 9 are healthy that consists of 195 samples each person with 6 different samples with 22 features each. </a:t>
            </a:r>
          </a:p>
          <a:p>
            <a:r>
              <a:rPr lang="en-US" dirty="0"/>
              <a:t>This data set was chosen for two reasons :</a:t>
            </a:r>
          </a:p>
          <a:p>
            <a:pPr lvl="1"/>
            <a:r>
              <a:rPr lang="en-US" dirty="0"/>
              <a:t>Firstly, it contains highly sensitive data which are biomedical voice measurements of individuals. </a:t>
            </a:r>
          </a:p>
          <a:p>
            <a:pPr lvl="1"/>
            <a:r>
              <a:rPr lang="en-US" dirty="0"/>
              <a:t>Secondly, we wanted to validate the algorithm on a real-world use case and see how it would perform.</a:t>
            </a:r>
          </a:p>
        </p:txBody>
      </p:sp>
    </p:spTree>
    <p:extLst>
      <p:ext uri="{BB962C8B-B14F-4D97-AF65-F5344CB8AC3E}">
        <p14:creationId xmlns:p14="http://schemas.microsoft.com/office/powerpoint/2010/main" val="2748594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We reduced the dimensions of the dataset using PCA (principal component analysis) and used the two components that we got from PCA for GMM fitting on both Federated EM and our approach. </a:t>
            </a:r>
          </a:p>
        </p:txBody>
      </p:sp>
      <p:pic>
        <p:nvPicPr>
          <p:cNvPr id="7" name="Picture 6" descr="A screen shot of a graph&#10;&#10;Description automatically generated">
            <a:extLst>
              <a:ext uri="{FF2B5EF4-FFF2-40B4-BE49-F238E27FC236}">
                <a16:creationId xmlns:a16="http://schemas.microsoft.com/office/drawing/2014/main" id="{B5C0FF5D-25F1-6AB7-5559-A7C1C698C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8" y="2847927"/>
            <a:ext cx="5102431" cy="3826823"/>
          </a:xfrm>
          <a:prstGeom prst="rect">
            <a:avLst/>
          </a:prstGeom>
        </p:spPr>
      </p:pic>
      <p:pic>
        <p:nvPicPr>
          <p:cNvPr id="9" name="Picture 8" descr="A diagram of red and blue dots&#10;&#10;Description automatically generated">
            <a:extLst>
              <a:ext uri="{FF2B5EF4-FFF2-40B4-BE49-F238E27FC236}">
                <a16:creationId xmlns:a16="http://schemas.microsoft.com/office/drawing/2014/main" id="{D6580C5F-0AF0-CB6A-C177-1DC02445F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847927"/>
            <a:ext cx="5102431" cy="3826823"/>
          </a:xfrm>
          <a:prstGeom prst="rect">
            <a:avLst/>
          </a:prstGeom>
        </p:spPr>
      </p:pic>
    </p:spTree>
    <p:extLst>
      <p:ext uri="{BB962C8B-B14F-4D97-AF65-F5344CB8AC3E}">
        <p14:creationId xmlns:p14="http://schemas.microsoft.com/office/powerpoint/2010/main" val="1134440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FEM VS PPEM ON Parkinson’s Data </a:t>
            </a:r>
          </a:p>
        </p:txBody>
      </p:sp>
      <p:pic>
        <p:nvPicPr>
          <p:cNvPr id="5" name="Content Placeholder 4" descr="A graph with a curve&#10;&#10;Description automatically generated">
            <a:extLst>
              <a:ext uri="{FF2B5EF4-FFF2-40B4-BE49-F238E27FC236}">
                <a16:creationId xmlns:a16="http://schemas.microsoft.com/office/drawing/2014/main" id="{F98FCCC2-C9D8-B258-68EA-F0FBE794D4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334" y="1909763"/>
            <a:ext cx="7376583" cy="4425950"/>
          </a:xfrm>
        </p:spPr>
      </p:pic>
    </p:spTree>
    <p:extLst>
      <p:ext uri="{BB962C8B-B14F-4D97-AF65-F5344CB8AC3E}">
        <p14:creationId xmlns:p14="http://schemas.microsoft.com/office/powerpoint/2010/main" val="3426830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We also conducted a variety of tests on randomized data with different number of datapoints , nodes (clients) and clusters , the final results are all in our GitHub repository and attached in the paper as a chart :</a:t>
            </a:r>
          </a:p>
        </p:txBody>
      </p:sp>
      <p:pic>
        <p:nvPicPr>
          <p:cNvPr id="5" name="Picture 4" descr="A graph showing a graph of a graph&#10;&#10;Description automatically generated with medium confidence">
            <a:extLst>
              <a:ext uri="{FF2B5EF4-FFF2-40B4-BE49-F238E27FC236}">
                <a16:creationId xmlns:a16="http://schemas.microsoft.com/office/drawing/2014/main" id="{7F221416-5B9C-9FF8-AC3D-09246C2FF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09" y="2981481"/>
            <a:ext cx="5371661" cy="3222997"/>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E9296DD5-9CDE-456C-3240-1CFA04D2B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532" y="2659234"/>
            <a:ext cx="4902693" cy="3677020"/>
          </a:xfrm>
          <a:prstGeom prst="rect">
            <a:avLst/>
          </a:prstGeom>
        </p:spPr>
      </p:pic>
    </p:spTree>
    <p:extLst>
      <p:ext uri="{BB962C8B-B14F-4D97-AF65-F5344CB8AC3E}">
        <p14:creationId xmlns:p14="http://schemas.microsoft.com/office/powerpoint/2010/main" val="2944614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Feature enhancements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Implementing a threshold encryption method:</a:t>
            </a:r>
          </a:p>
          <a:p>
            <a:pPr lvl="2"/>
            <a:r>
              <a:rPr lang="en-US" dirty="0"/>
              <a:t>check the validity of the client and the validity of the server:</a:t>
            </a:r>
          </a:p>
          <a:p>
            <a:pPr lvl="4"/>
            <a:r>
              <a:rPr lang="en-US" dirty="0"/>
              <a:t> Elliptic Curve Digital Signature Algorithm</a:t>
            </a:r>
          </a:p>
          <a:p>
            <a:pPr lvl="4"/>
            <a:r>
              <a:rPr lang="en-US" dirty="0"/>
              <a:t> Edwards-curve Digital Signature Algorithm</a:t>
            </a:r>
          </a:p>
          <a:p>
            <a:r>
              <a:rPr lang="en-US" dirty="0"/>
              <a:t>CKKS implementation:</a:t>
            </a:r>
          </a:p>
          <a:p>
            <a:pPr lvl="1"/>
            <a:r>
              <a:rPr lang="en-US" dirty="0"/>
              <a:t>Our implementation of </a:t>
            </a:r>
            <a:r>
              <a:rPr lang="en-US" dirty="0" err="1"/>
              <a:t>ckks</a:t>
            </a:r>
            <a:r>
              <a:rPr lang="en-US" dirty="0"/>
              <a:t> can be altered to accommodate the malicious adversary by using the Galois </a:t>
            </a:r>
            <a:r>
              <a:rPr lang="en-US" dirty="0" err="1"/>
              <a:t>keys's</a:t>
            </a:r>
            <a:r>
              <a:rPr lang="en-US" dirty="0"/>
              <a:t> rotation property , as we can rotate the data for each client differently.</a:t>
            </a:r>
          </a:p>
          <a:p>
            <a:pPr lvl="4"/>
            <a:r>
              <a:rPr lang="en-US" dirty="0"/>
              <a:t>replacing the vectors </a:t>
            </a:r>
            <a:r>
              <a:rPr lang="en-US" dirty="0" err="1"/>
              <a:t>a,b,c</a:t>
            </a:r>
            <a:r>
              <a:rPr lang="en-US" dirty="0"/>
              <a:t> into a new vector that mixes the </a:t>
            </a:r>
            <a:r>
              <a:rPr lang="en-US" dirty="0" err="1"/>
              <a:t>a,b,c</a:t>
            </a:r>
            <a:r>
              <a:rPr lang="en-US" dirty="0"/>
              <a:t> vectors into one vector and then using a higher modulus degree to accommodate for the vectors size</a:t>
            </a:r>
          </a:p>
          <a:p>
            <a:pPr lvl="1"/>
            <a:r>
              <a:rPr lang="en-US" dirty="0"/>
              <a:t> There is a new implementation of CKKS that allows addition between two different encrypted values that have a different private key called multi-key CKKS variant.</a:t>
            </a:r>
          </a:p>
        </p:txBody>
      </p:sp>
    </p:spTree>
    <p:extLst>
      <p:ext uri="{BB962C8B-B14F-4D97-AF65-F5344CB8AC3E}">
        <p14:creationId xmlns:p14="http://schemas.microsoft.com/office/powerpoint/2010/main" val="3065952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Conclusions </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Thank you for taking interest in our paper and we would like to give a special thanks to our esteemed lecturer Prof. Adi </a:t>
            </a:r>
            <a:r>
              <a:rPr lang="en-US" dirty="0" err="1"/>
              <a:t>Akvia</a:t>
            </a:r>
            <a:r>
              <a:rPr lang="en-US" dirty="0"/>
              <a:t> for her dedication to her students and her passion for Secure cloud computing .</a:t>
            </a:r>
          </a:p>
          <a:p>
            <a:r>
              <a:rPr lang="en-US" dirty="0"/>
              <a:t>And a broad thanks to the full community of researchers that helped us get access to enough knowledge that lightens our minds and the minds of all aspiring Computer Science enthusiasts.</a:t>
            </a:r>
          </a:p>
        </p:txBody>
      </p:sp>
    </p:spTree>
    <p:extLst>
      <p:ext uri="{BB962C8B-B14F-4D97-AF65-F5344CB8AC3E}">
        <p14:creationId xmlns:p14="http://schemas.microsoft.com/office/powerpoint/2010/main" val="3465041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676336" y="1438081"/>
            <a:ext cx="8319589"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 </a:t>
            </a:r>
            <a:r>
              <a:rPr lang="en-US" sz="5600" b="0" i="0" dirty="0" err="1">
                <a:solidFill>
                  <a:srgbClr val="495365"/>
                </a:solidFill>
                <a:effectLst/>
                <a:latin typeface="Arial" panose="020B0604020202020204" pitchFamily="34" charset="0"/>
              </a:rPr>
              <a:t>Abdulatif</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Alabdulatif</a:t>
            </a:r>
            <a:r>
              <a:rPr lang="en-US" sz="5600" b="0" i="0" dirty="0">
                <a:solidFill>
                  <a:srgbClr val="495365"/>
                </a:solidFill>
                <a:effectLst/>
                <a:latin typeface="Arial" panose="020B0604020202020204" pitchFamily="34" charset="0"/>
              </a:rPr>
              <a:t>, Ibrahim Khalil, Albert Y </a:t>
            </a:r>
            <a:r>
              <a:rPr lang="en-US" sz="5600" b="0" i="0" dirty="0" err="1">
                <a:solidFill>
                  <a:srgbClr val="495365"/>
                </a:solidFill>
                <a:effectLst/>
                <a:latin typeface="Arial" panose="020B0604020202020204" pitchFamily="34" charset="0"/>
              </a:rPr>
              <a:t>Zomaya</a:t>
            </a:r>
            <a:r>
              <a:rPr lang="en-US" sz="5600" b="0" i="0" dirty="0">
                <a:solidFill>
                  <a:srgbClr val="495365"/>
                </a:solidFill>
                <a:effectLst/>
                <a:latin typeface="Arial" panose="020B0604020202020204" pitchFamily="34" charset="0"/>
              </a:rPr>
              <a:t>, Zahir Tari, and </a:t>
            </a:r>
            <a:r>
              <a:rPr lang="en-US" sz="5600" b="0" i="0" dirty="0" err="1">
                <a:solidFill>
                  <a:srgbClr val="495365"/>
                </a:solidFill>
                <a:effectLst/>
                <a:latin typeface="Arial" panose="020B0604020202020204" pitchFamily="34" charset="0"/>
              </a:rPr>
              <a:t>Xun</a:t>
            </a:r>
            <a:r>
              <a:rPr lang="en-US" sz="5600" b="0" i="0" dirty="0">
                <a:solidFill>
                  <a:srgbClr val="495365"/>
                </a:solidFill>
                <a:effectLst/>
                <a:latin typeface="Arial" panose="020B0604020202020204" pitchFamily="34" charset="0"/>
              </a:rPr>
              <a:t> Yi. Fully</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homomorphic based privacy-preserving distributed expectation maximization on cloud.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IEEE Transactions on Parallel and Distributed Systems, 31(11):2668–2681, 2020.</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[2] Ayoub </a:t>
            </a:r>
            <a:r>
              <a:rPr lang="en-US" sz="5600" b="0" i="0" dirty="0" err="1">
                <a:solidFill>
                  <a:srgbClr val="495365"/>
                </a:solidFill>
                <a:effectLst/>
                <a:latin typeface="Arial" panose="020B0604020202020204" pitchFamily="34" charset="0"/>
              </a:rPr>
              <a:t>Benaissa</a:t>
            </a:r>
            <a:r>
              <a:rPr lang="en-US" sz="5600" b="0" i="0" dirty="0">
                <a:solidFill>
                  <a:srgbClr val="495365"/>
                </a:solidFill>
                <a:effectLst/>
                <a:latin typeface="Arial" panose="020B0604020202020204" pitchFamily="34" charset="0"/>
              </a:rPr>
              <a:t>, Bilal </a:t>
            </a:r>
            <a:r>
              <a:rPr lang="en-US" sz="5600" b="0" i="0" dirty="0" err="1">
                <a:solidFill>
                  <a:srgbClr val="495365"/>
                </a:solidFill>
                <a:effectLst/>
                <a:latin typeface="Arial" panose="020B0604020202020204" pitchFamily="34" charset="0"/>
              </a:rPr>
              <a:t>Retiat</a:t>
            </a:r>
            <a:r>
              <a:rPr lang="en-US" sz="5600" b="0" i="0" dirty="0">
                <a:solidFill>
                  <a:srgbClr val="495365"/>
                </a:solidFill>
                <a:effectLst/>
                <a:latin typeface="Arial" panose="020B0604020202020204" pitchFamily="34" charset="0"/>
              </a:rPr>
              <a:t>, Bogdan </a:t>
            </a:r>
            <a:r>
              <a:rPr lang="en-US" sz="5600" b="0" i="0" dirty="0" err="1">
                <a:solidFill>
                  <a:srgbClr val="495365"/>
                </a:solidFill>
                <a:effectLst/>
                <a:latin typeface="Arial" panose="020B0604020202020204" pitchFamily="34" charset="0"/>
              </a:rPr>
              <a:t>Cebere</a:t>
            </a:r>
            <a:r>
              <a:rPr lang="en-US" sz="5600" b="0" i="0" dirty="0">
                <a:solidFill>
                  <a:srgbClr val="495365"/>
                </a:solidFill>
                <a:effectLst/>
                <a:latin typeface="Arial" panose="020B0604020202020204" pitchFamily="34" charset="0"/>
              </a:rPr>
              <a:t>, and Alaa </a:t>
            </a:r>
            <a:r>
              <a:rPr lang="en-US" sz="5600" b="0" i="0" dirty="0" err="1">
                <a:solidFill>
                  <a:srgbClr val="495365"/>
                </a:solidFill>
                <a:effectLst/>
                <a:latin typeface="Arial" panose="020B0604020202020204" pitchFamily="34" charset="0"/>
              </a:rPr>
              <a:t>Eddine</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Belfedhal</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Tenseal</a:t>
            </a:r>
            <a:r>
              <a:rPr lang="en-US" sz="5600" b="0" i="0" dirty="0">
                <a:solidFill>
                  <a:srgbClr val="495365"/>
                </a:solidFill>
                <a:effectLst/>
                <a:latin typeface="Arial" panose="020B0604020202020204" pitchFamily="34" charset="0"/>
              </a:rPr>
              <a:t>: A</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library for encrypted tensor operations using homomorphic encryption. </a:t>
            </a:r>
            <a:r>
              <a:rPr lang="en-US" sz="5600" b="0" i="0" dirty="0" err="1">
                <a:solidFill>
                  <a:srgbClr val="495365"/>
                </a:solidFill>
                <a:effectLst/>
                <a:latin typeface="Arial" panose="020B0604020202020204" pitchFamily="34" charset="0"/>
              </a:rPr>
              <a:t>arXiv</a:t>
            </a:r>
            <a:r>
              <a:rPr lang="en-US" sz="5600" b="0" i="0" dirty="0">
                <a:solidFill>
                  <a:srgbClr val="495365"/>
                </a:solidFill>
                <a:effectLst/>
                <a:latin typeface="Arial" panose="020B0604020202020204" pitchFamily="34" charset="0"/>
              </a:rPr>
              <a:t> preprint</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arXiv:2104.03152, 2021.</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[3] Kanishka </a:t>
            </a:r>
            <a:r>
              <a:rPr lang="en-US" sz="5600" b="0" i="0" dirty="0" err="1">
                <a:solidFill>
                  <a:srgbClr val="495365"/>
                </a:solidFill>
                <a:effectLst/>
                <a:latin typeface="Arial" panose="020B0604020202020204" pitchFamily="34" charset="0"/>
              </a:rPr>
              <a:t>Bhaduri</a:t>
            </a:r>
            <a:r>
              <a:rPr lang="en-US" sz="5600" b="0" i="0" dirty="0">
                <a:solidFill>
                  <a:srgbClr val="495365"/>
                </a:solidFill>
                <a:effectLst/>
                <a:latin typeface="Arial" panose="020B0604020202020204" pitchFamily="34" charset="0"/>
              </a:rPr>
              <a:t> and Ashok N Srivastava. A local scalable distributed expectation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maximization algorithm for large peer-to-peer networks. In 2009 Ninth IEEE Interna-</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tional</a:t>
            </a:r>
            <a:r>
              <a:rPr lang="en-US" sz="5600" b="0" i="0" dirty="0">
                <a:solidFill>
                  <a:srgbClr val="495365"/>
                </a:solidFill>
                <a:effectLst/>
                <a:latin typeface="Arial" panose="020B0604020202020204" pitchFamily="34" charset="0"/>
              </a:rPr>
              <a:t> Conference on Data Mining, pages 31–40. IEEE, 2009.</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21</a:t>
            </a: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[4] Ravi Charan. Expectation Maximization Explained — to-</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wardsdatascience.com. </a:t>
            </a:r>
            <a:r>
              <a:rPr lang="en-US" sz="5600" b="0" i="0" dirty="0">
                <a:solidFill>
                  <a:srgbClr val="495365"/>
                </a:solidFill>
                <a:effectLst/>
                <a:latin typeface="Courier New" panose="02070309020205020404" pitchFamily="49" charset="0"/>
              </a:rPr>
              <a:t>https://towardsdatascience.com/</a:t>
            </a:r>
            <a:br>
              <a:rPr lang="en-US" sz="5600" b="0" i="0" dirty="0">
                <a:solidFill>
                  <a:srgbClr val="495365"/>
                </a:solidFill>
                <a:effectLst/>
                <a:latin typeface="Lato" panose="020F0502020204030203" pitchFamily="34" charset="0"/>
              </a:rPr>
            </a:br>
            <a:r>
              <a:rPr lang="en-US" sz="5600" b="0" i="0" dirty="0">
                <a:solidFill>
                  <a:srgbClr val="495365"/>
                </a:solidFill>
                <a:effectLst/>
                <a:latin typeface="Courier New" panose="02070309020205020404" pitchFamily="49" charset="0"/>
              </a:rPr>
              <a:t>expectation-maximization-explained-c82f5ed438e5</a:t>
            </a:r>
            <a:r>
              <a:rPr lang="en-US" sz="5600" b="0" i="0" dirty="0">
                <a:solidFill>
                  <a:srgbClr val="495365"/>
                </a:solidFill>
                <a:effectLst/>
                <a:latin typeface="Arial" panose="020B0604020202020204" pitchFamily="34" charset="0"/>
              </a:rPr>
              <a:t>. [Accessed 10-09-2023].</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[5] Hao Chen, Wei Dai, </a:t>
            </a:r>
            <a:r>
              <a:rPr lang="en-US" sz="5600" b="0" i="0" dirty="0" err="1">
                <a:solidFill>
                  <a:srgbClr val="495365"/>
                </a:solidFill>
                <a:effectLst/>
                <a:latin typeface="Arial" panose="020B0604020202020204" pitchFamily="34" charset="0"/>
              </a:rPr>
              <a:t>Miran</a:t>
            </a:r>
            <a:r>
              <a:rPr lang="en-US" sz="5600" b="0" i="0" dirty="0">
                <a:solidFill>
                  <a:srgbClr val="495365"/>
                </a:solidFill>
                <a:effectLst/>
                <a:latin typeface="Arial" panose="020B0604020202020204" pitchFamily="34" charset="0"/>
              </a:rPr>
              <a:t> Kim, and Yongsoo Song. Efficient multi-key </a:t>
            </a:r>
            <a:r>
              <a:rPr lang="en-US" sz="5600" b="0" i="0" dirty="0" err="1">
                <a:solidFill>
                  <a:srgbClr val="495365"/>
                </a:solidFill>
                <a:effectLst/>
                <a:latin typeface="Arial" panose="020B0604020202020204" pitchFamily="34" charset="0"/>
              </a:rPr>
              <a:t>homomor</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phic</a:t>
            </a:r>
            <a:r>
              <a:rPr lang="en-US" sz="5600" b="0" i="0" dirty="0">
                <a:solidFill>
                  <a:srgbClr val="495365"/>
                </a:solidFill>
                <a:effectLst/>
                <a:latin typeface="Arial" panose="020B0604020202020204" pitchFamily="34" charset="0"/>
              </a:rPr>
              <a:t> encryption with packed ciphertexts with application to oblivious neural network</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inference. In Proceedings of the 2019 ACM SIGSAC Conference on Computer and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Communications Security, pages 395–412,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[6] Jung </a:t>
            </a:r>
            <a:r>
              <a:rPr lang="en-US" sz="5600" b="0" i="0" dirty="0" err="1">
                <a:solidFill>
                  <a:srgbClr val="495365"/>
                </a:solidFill>
                <a:effectLst/>
                <a:latin typeface="Arial" panose="020B0604020202020204" pitchFamily="34" charset="0"/>
              </a:rPr>
              <a:t>Hee</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Cheon</a:t>
            </a:r>
            <a:r>
              <a:rPr lang="en-US" sz="5600" b="0" i="0" dirty="0">
                <a:solidFill>
                  <a:srgbClr val="495365"/>
                </a:solidFill>
                <a:effectLst/>
                <a:latin typeface="Arial" panose="020B0604020202020204" pitchFamily="34" charset="0"/>
              </a:rPr>
              <a:t>, Andrey Kim, </a:t>
            </a:r>
            <a:r>
              <a:rPr lang="en-US" sz="5600" b="0" i="0" dirty="0" err="1">
                <a:solidFill>
                  <a:srgbClr val="495365"/>
                </a:solidFill>
                <a:effectLst/>
                <a:latin typeface="Arial" panose="020B0604020202020204" pitchFamily="34" charset="0"/>
              </a:rPr>
              <a:t>Miran</a:t>
            </a:r>
            <a:r>
              <a:rPr lang="en-US" sz="5600" b="0" i="0" dirty="0">
                <a:solidFill>
                  <a:srgbClr val="495365"/>
                </a:solidFill>
                <a:effectLst/>
                <a:latin typeface="Arial" panose="020B0604020202020204" pitchFamily="34" charset="0"/>
              </a:rPr>
              <a:t> Kim, and Yongsoo Song. Homomorphic </a:t>
            </a:r>
            <a:r>
              <a:rPr lang="en-US" sz="5600" b="0" i="0" dirty="0" err="1">
                <a:solidFill>
                  <a:srgbClr val="495365"/>
                </a:solidFill>
                <a:effectLst/>
                <a:latin typeface="Arial" panose="020B0604020202020204" pitchFamily="34" charset="0"/>
              </a:rPr>
              <a:t>en</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cryption</a:t>
            </a:r>
            <a:r>
              <a:rPr lang="en-US" sz="5600" b="0" i="0" dirty="0">
                <a:solidFill>
                  <a:srgbClr val="495365"/>
                </a:solidFill>
                <a:effectLst/>
                <a:latin typeface="Arial" panose="020B0604020202020204" pitchFamily="34" charset="0"/>
              </a:rPr>
              <a:t> for arithmetic of approximate numbers. Cryptology </a:t>
            </a:r>
            <a:r>
              <a:rPr lang="en-US" sz="5600" b="0" i="0" dirty="0" err="1">
                <a:solidFill>
                  <a:srgbClr val="495365"/>
                </a:solidFill>
                <a:effectLst/>
                <a:latin typeface="Arial" panose="020B0604020202020204" pitchFamily="34" charset="0"/>
              </a:rPr>
              <a:t>ePrint</a:t>
            </a:r>
            <a:r>
              <a:rPr lang="en-US" sz="5600" b="0" i="0" dirty="0">
                <a:solidFill>
                  <a:srgbClr val="495365"/>
                </a:solidFill>
                <a:effectLst/>
                <a:latin typeface="Arial" panose="020B0604020202020204" pitchFamily="34" charset="0"/>
              </a:rPr>
              <a:t> Archive, Paper</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2016/421, 2016. </a:t>
            </a:r>
            <a:r>
              <a:rPr lang="en-US" sz="5600" b="0" i="0" dirty="0">
                <a:solidFill>
                  <a:srgbClr val="495365"/>
                </a:solidFill>
                <a:effectLst/>
                <a:latin typeface="Courier New" panose="02070309020205020404" pitchFamily="49" charset="0"/>
              </a:rPr>
              <a:t>https://eprint.iacr.org/2016/421</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endParaRPr lang="en-US" sz="600" dirty="0"/>
          </a:p>
        </p:txBody>
      </p:sp>
    </p:spTree>
    <p:extLst>
      <p:ext uri="{BB962C8B-B14F-4D97-AF65-F5344CB8AC3E}">
        <p14:creationId xmlns:p14="http://schemas.microsoft.com/office/powerpoint/2010/main" val="4205455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775432" y="1489196"/>
            <a:ext cx="8129621"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[7] </a:t>
            </a:r>
            <a:r>
              <a:rPr lang="en-US" sz="5600" b="0" i="0" dirty="0" err="1">
                <a:solidFill>
                  <a:srgbClr val="495365"/>
                </a:solidFill>
                <a:effectLst/>
                <a:latin typeface="Arial" panose="020B0604020202020204" pitchFamily="34" charset="0"/>
              </a:rPr>
              <a:t>Dheeru</a:t>
            </a:r>
            <a:r>
              <a:rPr lang="en-US" sz="5600" b="0" i="0" dirty="0">
                <a:solidFill>
                  <a:srgbClr val="495365"/>
                </a:solidFill>
                <a:effectLst/>
                <a:latin typeface="Arial" panose="020B0604020202020204" pitchFamily="34" charset="0"/>
              </a:rPr>
              <a:t> Dua, Casey Graff, et al. </a:t>
            </a:r>
            <a:r>
              <a:rPr lang="en-US" sz="5600" b="0" i="0" dirty="0" err="1">
                <a:solidFill>
                  <a:srgbClr val="495365"/>
                </a:solidFill>
                <a:effectLst/>
                <a:latin typeface="Arial" panose="020B0604020202020204" pitchFamily="34" charset="0"/>
              </a:rPr>
              <a:t>Uci</a:t>
            </a:r>
            <a:r>
              <a:rPr lang="en-US" sz="5600" b="0" i="0" dirty="0">
                <a:solidFill>
                  <a:srgbClr val="495365"/>
                </a:solidFill>
                <a:effectLst/>
                <a:latin typeface="Arial" panose="020B0604020202020204" pitchFamily="34" charset="0"/>
              </a:rPr>
              <a:t> machine learning repository. 2017.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[8] Sharon X Lee, Kaleb L </a:t>
            </a:r>
            <a:r>
              <a:rPr lang="en-US" sz="5600" b="0" i="0" dirty="0" err="1">
                <a:solidFill>
                  <a:srgbClr val="495365"/>
                </a:solidFill>
                <a:effectLst/>
                <a:latin typeface="Arial" panose="020B0604020202020204" pitchFamily="34" charset="0"/>
              </a:rPr>
              <a:t>Leemaqz</a:t>
            </a:r>
            <a:r>
              <a:rPr lang="en-US" sz="5600" b="0" i="0" dirty="0">
                <a:solidFill>
                  <a:srgbClr val="495365"/>
                </a:solidFill>
                <a:effectLst/>
                <a:latin typeface="Arial" panose="020B0604020202020204" pitchFamily="34" charset="0"/>
              </a:rPr>
              <a:t>, and Geoffrey J McLachlan. </a:t>
            </a:r>
            <a:r>
              <a:rPr lang="en-US" sz="5600" b="0" i="0" dirty="0" err="1">
                <a:solidFill>
                  <a:srgbClr val="495365"/>
                </a:solidFill>
                <a:effectLst/>
                <a:latin typeface="Arial" panose="020B0604020202020204" pitchFamily="34" charset="0"/>
              </a:rPr>
              <a:t>Ppem</a:t>
            </a:r>
            <a:r>
              <a:rPr lang="en-US" sz="5600" b="0" i="0" dirty="0">
                <a:solidFill>
                  <a:srgbClr val="495365"/>
                </a:solidFill>
                <a:effectLst/>
                <a:latin typeface="Arial" panose="020B0604020202020204" pitchFamily="34" charset="0"/>
              </a:rPr>
              <a:t>: Privacy-preserving</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learning for mixture models. Concurrency and Computation: Practice and </a:t>
            </a:r>
            <a:r>
              <a:rPr lang="en-US" sz="5600" b="0" i="0" dirty="0" err="1">
                <a:solidFill>
                  <a:srgbClr val="495365"/>
                </a:solidFill>
                <a:effectLst/>
                <a:latin typeface="Arial" panose="020B0604020202020204" pitchFamily="34" charset="0"/>
              </a:rPr>
              <a:t>Experi</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ence</a:t>
            </a:r>
            <a:r>
              <a:rPr lang="en-US" sz="5600" b="0" i="0" dirty="0">
                <a:solidFill>
                  <a:srgbClr val="495365"/>
                </a:solidFill>
                <a:effectLst/>
                <a:latin typeface="Arial" panose="020B0604020202020204" pitchFamily="34" charset="0"/>
              </a:rPr>
              <a:t>, 31(24):e5208,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[9] </a:t>
            </a:r>
            <a:r>
              <a:rPr lang="en-US" sz="5600" b="0" i="0" dirty="0" err="1">
                <a:solidFill>
                  <a:srgbClr val="495365"/>
                </a:solidFill>
                <a:effectLst/>
                <a:latin typeface="Arial" panose="020B0604020202020204" pitchFamily="34" charset="0"/>
              </a:rPr>
              <a:t>Baiyu</a:t>
            </a:r>
            <a:r>
              <a:rPr lang="en-US" sz="5600" b="0" i="0" dirty="0">
                <a:solidFill>
                  <a:srgbClr val="495365"/>
                </a:solidFill>
                <a:effectLst/>
                <a:latin typeface="Arial" panose="020B0604020202020204" pitchFamily="34" charset="0"/>
              </a:rPr>
              <a:t> Li, Daniele </a:t>
            </a:r>
            <a:r>
              <a:rPr lang="en-US" sz="5600" b="0" i="0" dirty="0" err="1">
                <a:solidFill>
                  <a:srgbClr val="495365"/>
                </a:solidFill>
                <a:effectLst/>
                <a:latin typeface="Arial" panose="020B0604020202020204" pitchFamily="34" charset="0"/>
              </a:rPr>
              <a:t>Micciancio</a:t>
            </a:r>
            <a:r>
              <a:rPr lang="en-US" sz="5600" b="0" i="0" dirty="0">
                <a:solidFill>
                  <a:srgbClr val="495365"/>
                </a:solidFill>
                <a:effectLst/>
                <a:latin typeface="Arial" panose="020B0604020202020204" pitchFamily="34" charset="0"/>
              </a:rPr>
              <a:t>, Mark Schultz, and Jessica Sorrell. Securing approximate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homomorphic encryption using differential privacy. In Annual International Cryptology</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Conference, pages 560–589. Springer, 2022.</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[10] </a:t>
            </a:r>
            <a:r>
              <a:rPr lang="en-US" sz="5600" b="0" i="0" dirty="0" err="1">
                <a:solidFill>
                  <a:srgbClr val="495365"/>
                </a:solidFill>
                <a:effectLst/>
                <a:latin typeface="Arial" panose="020B0604020202020204" pitchFamily="34" charset="0"/>
              </a:rPr>
              <a:t>Qiongxiu</a:t>
            </a:r>
            <a:r>
              <a:rPr lang="en-US" sz="5600" b="0" i="0" dirty="0">
                <a:solidFill>
                  <a:srgbClr val="495365"/>
                </a:solidFill>
                <a:effectLst/>
                <a:latin typeface="Arial" panose="020B0604020202020204" pitchFamily="34" charset="0"/>
              </a:rPr>
              <a:t> Li, Jaron </a:t>
            </a:r>
            <a:r>
              <a:rPr lang="en-US" sz="5600" b="0" i="0" dirty="0" err="1">
                <a:solidFill>
                  <a:srgbClr val="495365"/>
                </a:solidFill>
                <a:effectLst/>
                <a:latin typeface="Arial" panose="020B0604020202020204" pitchFamily="34" charset="0"/>
              </a:rPr>
              <a:t>Skovsted</a:t>
            </a:r>
            <a:r>
              <a:rPr lang="en-US" sz="5600" b="0" i="0" dirty="0">
                <a:solidFill>
                  <a:srgbClr val="495365"/>
                </a:solidFill>
                <a:effectLst/>
                <a:latin typeface="Arial" panose="020B0604020202020204" pitchFamily="34" charset="0"/>
              </a:rPr>
              <a:t> Gundersen, Katrine </a:t>
            </a:r>
            <a:r>
              <a:rPr lang="en-US" sz="5600" b="0" i="0" dirty="0" err="1">
                <a:solidFill>
                  <a:srgbClr val="495365"/>
                </a:solidFill>
                <a:effectLst/>
                <a:latin typeface="Arial" panose="020B0604020202020204" pitchFamily="34" charset="0"/>
              </a:rPr>
              <a:t>Tjell</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Rafal</a:t>
            </a:r>
            <a:r>
              <a:rPr lang="en-US" sz="5600" b="0" i="0" dirty="0">
                <a:solidFill>
                  <a:srgbClr val="495365"/>
                </a:solidFill>
                <a:effectLst/>
                <a:latin typeface="Arial" panose="020B0604020202020204" pitchFamily="34" charset="0"/>
              </a:rPr>
              <a:t> Wisniewski, and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Mads </a:t>
            </a:r>
            <a:r>
              <a:rPr lang="en-US" sz="5600" b="0" i="0" dirty="0" err="1">
                <a:solidFill>
                  <a:srgbClr val="495365"/>
                </a:solidFill>
                <a:effectLst/>
                <a:latin typeface="Arial" panose="020B0604020202020204" pitchFamily="34" charset="0"/>
              </a:rPr>
              <a:t>Græsbøll</a:t>
            </a:r>
            <a:r>
              <a:rPr lang="en-US" sz="5600" b="0" i="0" dirty="0">
                <a:solidFill>
                  <a:srgbClr val="495365"/>
                </a:solidFill>
                <a:effectLst/>
                <a:latin typeface="Arial" panose="020B0604020202020204" pitchFamily="34" charset="0"/>
              </a:rPr>
              <a:t> Christensen. Privacy-preserving distributed expectation maximization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for gaussian mixture model using subspace perturbation. In ICASSP 2022-2022 IEEE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International Conference on Acoustics, Speech and Signal Processing (ICASSP), pages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4263–4267. IEEE, 2022.</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[11] </a:t>
            </a:r>
            <a:r>
              <a:rPr lang="en-US" sz="5600" b="0" i="0" dirty="0" err="1">
                <a:solidFill>
                  <a:srgbClr val="495365"/>
                </a:solidFill>
                <a:effectLst/>
                <a:latin typeface="Arial" panose="020B0604020202020204" pitchFamily="34" charset="0"/>
              </a:rPr>
              <a:t>Xiaodong</a:t>
            </a:r>
            <a:r>
              <a:rPr lang="en-US" sz="5600" b="0" i="0" dirty="0">
                <a:solidFill>
                  <a:srgbClr val="495365"/>
                </a:solidFill>
                <a:effectLst/>
                <a:latin typeface="Arial" panose="020B0604020202020204" pitchFamily="34" charset="0"/>
              </a:rPr>
              <a:t> Lin, Chris Clifton, and Michael Zhu. Privacy-preserving clustering with</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distributed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mixture modeling. Knowledge and information systems, 8:68–81, 2005.</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[12] Max Little, Patrick </a:t>
            </a:r>
            <a:r>
              <a:rPr lang="en-US" sz="5600" b="0" i="0" dirty="0" err="1">
                <a:solidFill>
                  <a:srgbClr val="495365"/>
                </a:solidFill>
                <a:effectLst/>
                <a:latin typeface="Arial" panose="020B0604020202020204" pitchFamily="34" charset="0"/>
              </a:rPr>
              <a:t>Mcsharry</a:t>
            </a:r>
            <a:r>
              <a:rPr lang="en-US" sz="5600" b="0" i="0" dirty="0">
                <a:solidFill>
                  <a:srgbClr val="495365"/>
                </a:solidFill>
                <a:effectLst/>
                <a:latin typeface="Arial" panose="020B0604020202020204" pitchFamily="34" charset="0"/>
              </a:rPr>
              <a:t>, Stephen Roberts, Declan Costello, and Irene </a:t>
            </a:r>
            <a:r>
              <a:rPr lang="en-US" sz="5600" b="0" i="0" dirty="0" err="1">
                <a:solidFill>
                  <a:srgbClr val="495365"/>
                </a:solidFill>
                <a:effectLst/>
                <a:latin typeface="Arial" panose="020B0604020202020204" pitchFamily="34" charset="0"/>
              </a:rPr>
              <a:t>Moroz</a:t>
            </a:r>
            <a:r>
              <a:rPr lang="en-US" sz="5600" b="0" i="0" dirty="0">
                <a:solidFill>
                  <a:srgbClr val="495365"/>
                </a:solidFill>
                <a:effectLst/>
                <a:latin typeface="Arial" panose="020B0604020202020204" pitchFamily="34" charset="0"/>
              </a:rPr>
              <a:t>. Ex-</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ploiting</a:t>
            </a:r>
            <a:r>
              <a:rPr lang="en-US" sz="5600" b="0" i="0" dirty="0">
                <a:solidFill>
                  <a:srgbClr val="495365"/>
                </a:solidFill>
                <a:effectLst/>
                <a:latin typeface="Arial" panose="020B0604020202020204" pitchFamily="34" charset="0"/>
              </a:rPr>
              <a:t> nonlinear recurrence and fractal scaling properties for voice disorder detection.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Nature </a:t>
            </a:r>
            <a:r>
              <a:rPr lang="en-US" sz="5600" b="0" i="0" dirty="0" err="1">
                <a:solidFill>
                  <a:srgbClr val="495365"/>
                </a:solidFill>
                <a:effectLst/>
                <a:latin typeface="Arial" panose="020B0604020202020204" pitchFamily="34" charset="0"/>
              </a:rPr>
              <a:t>Precedings</a:t>
            </a:r>
            <a:r>
              <a:rPr lang="en-US" sz="5600" b="0" i="0" dirty="0">
                <a:solidFill>
                  <a:srgbClr val="495365"/>
                </a:solidFill>
                <a:effectLst/>
                <a:latin typeface="Arial" panose="020B0604020202020204" pitchFamily="34" charset="0"/>
              </a:rPr>
              <a:t>, pages 1–1, 2007.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br>
              <a:rPr lang="en-US" sz="800" dirty="0"/>
            </a:br>
            <a:br>
              <a:rPr lang="en-US" sz="600" dirty="0"/>
            </a:br>
            <a:br>
              <a:rPr lang="en-US" sz="600" dirty="0"/>
            </a:br>
            <a:endParaRPr lang="en-US" sz="600" dirty="0"/>
          </a:p>
        </p:txBody>
      </p:sp>
    </p:spTree>
    <p:extLst>
      <p:ext uri="{BB962C8B-B14F-4D97-AF65-F5344CB8AC3E}">
        <p14:creationId xmlns:p14="http://schemas.microsoft.com/office/powerpoint/2010/main" val="22650602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454838" y="1438081"/>
            <a:ext cx="8484293"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[13] </a:t>
            </a:r>
            <a:r>
              <a:rPr lang="en-US" sz="5600" b="0" i="0" dirty="0" err="1">
                <a:solidFill>
                  <a:srgbClr val="495365"/>
                </a:solidFill>
                <a:effectLst/>
                <a:latin typeface="Arial" panose="020B0604020202020204" pitchFamily="34" charset="0"/>
              </a:rPr>
              <a:t>Mijung</a:t>
            </a:r>
            <a:r>
              <a:rPr lang="en-US" sz="5600" b="0" i="0" dirty="0">
                <a:solidFill>
                  <a:srgbClr val="495365"/>
                </a:solidFill>
                <a:effectLst/>
                <a:latin typeface="Arial" panose="020B0604020202020204" pitchFamily="34" charset="0"/>
              </a:rPr>
              <a:t> Park, James </a:t>
            </a:r>
            <a:r>
              <a:rPr lang="en-US" sz="5600" b="0" i="0" dirty="0" err="1">
                <a:solidFill>
                  <a:srgbClr val="495365"/>
                </a:solidFill>
                <a:effectLst/>
                <a:latin typeface="Arial" panose="020B0604020202020204" pitchFamily="34" charset="0"/>
              </a:rPr>
              <a:t>Foulds</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Kamalika</a:t>
            </a:r>
            <a:r>
              <a:rPr lang="en-US" sz="5600" b="0" i="0" dirty="0">
                <a:solidFill>
                  <a:srgbClr val="495365"/>
                </a:solidFill>
                <a:effectLst/>
                <a:latin typeface="Arial" panose="020B0604020202020204" pitchFamily="34" charset="0"/>
              </a:rPr>
              <a:t> Choudhary, and Max Welling. </a:t>
            </a:r>
            <a:r>
              <a:rPr lang="en-US" sz="5600" b="0" i="0" dirty="0" err="1">
                <a:solidFill>
                  <a:srgbClr val="495365"/>
                </a:solidFill>
                <a:effectLst/>
                <a:latin typeface="Arial" panose="020B0604020202020204" pitchFamily="34" charset="0"/>
              </a:rPr>
              <a:t>Dp-em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Differen</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tially</a:t>
            </a:r>
            <a:r>
              <a:rPr lang="en-US" sz="5600" b="0" i="0" dirty="0">
                <a:solidFill>
                  <a:srgbClr val="495365"/>
                </a:solidFill>
                <a:effectLst/>
                <a:latin typeface="Arial" panose="020B0604020202020204" pitchFamily="34" charset="0"/>
              </a:rPr>
              <a:t> private expectation maximization. In Artificial Intelligence and Statistics, pages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896–904. PMLR, 2017.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[14] Amir Hossein </a:t>
            </a:r>
            <a:r>
              <a:rPr lang="en-US" sz="5600" b="0" i="0" dirty="0" err="1">
                <a:solidFill>
                  <a:srgbClr val="495365"/>
                </a:solidFill>
                <a:effectLst/>
                <a:latin typeface="Arial" panose="020B0604020202020204" pitchFamily="34" charset="0"/>
              </a:rPr>
              <a:t>Poorjam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Yordan</a:t>
            </a:r>
            <a:r>
              <a:rPr lang="en-US" sz="5600" b="0" i="0" dirty="0">
                <a:solidFill>
                  <a:srgbClr val="495365"/>
                </a:solidFill>
                <a:effectLst/>
                <a:latin typeface="Arial" panose="020B0604020202020204" pitchFamily="34" charset="0"/>
              </a:rPr>
              <a:t> P </a:t>
            </a:r>
            <a:r>
              <a:rPr lang="en-US" sz="5600" b="0" i="0" dirty="0" err="1">
                <a:solidFill>
                  <a:srgbClr val="495365"/>
                </a:solidFill>
                <a:effectLst/>
                <a:latin typeface="Arial" panose="020B0604020202020204" pitchFamily="34" charset="0"/>
              </a:rPr>
              <a:t>Raykov</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Reham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Badawy</a:t>
            </a:r>
            <a:r>
              <a:rPr lang="en-US" sz="5600" b="0" i="0" dirty="0">
                <a:solidFill>
                  <a:srgbClr val="495365"/>
                </a:solidFill>
                <a:effectLst/>
                <a:latin typeface="Arial" panose="020B0604020202020204" pitchFamily="34" charset="0"/>
              </a:rPr>
              <a:t>, Jesper </a:t>
            </a:r>
            <a:r>
              <a:rPr lang="en-US" sz="5600" b="0" i="0" dirty="0" err="1">
                <a:solidFill>
                  <a:srgbClr val="495365"/>
                </a:solidFill>
                <a:effectLst/>
                <a:latin typeface="Arial" panose="020B0604020202020204" pitchFamily="34" charset="0"/>
              </a:rPr>
              <a:t>Rindom</a:t>
            </a:r>
            <a:r>
              <a:rPr lang="en-US" sz="5600" b="0" i="0" dirty="0">
                <a:solidFill>
                  <a:srgbClr val="495365"/>
                </a:solidFill>
                <a:effectLst/>
                <a:latin typeface="Arial" panose="020B0604020202020204" pitchFamily="34" charset="0"/>
              </a:rPr>
              <a:t> Jensen,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Mads </a:t>
            </a:r>
            <a:r>
              <a:rPr lang="en-US" sz="5600" b="0" i="0" dirty="0" err="1">
                <a:solidFill>
                  <a:srgbClr val="495365"/>
                </a:solidFill>
                <a:effectLst/>
                <a:latin typeface="Arial" panose="020B0604020202020204" pitchFamily="34" charset="0"/>
              </a:rPr>
              <a:t>Græsbøll</a:t>
            </a:r>
            <a:r>
              <a:rPr lang="en-US" sz="5600" b="0" i="0" dirty="0">
                <a:solidFill>
                  <a:srgbClr val="495365"/>
                </a:solidFill>
                <a:effectLst/>
                <a:latin typeface="Arial" panose="020B0604020202020204" pitchFamily="34" charset="0"/>
              </a:rPr>
              <a:t> Christensen, and Max A Little. Quality control of voice recordings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 remote </a:t>
            </a:r>
            <a:r>
              <a:rPr lang="en-US" sz="5600" b="0" i="0" dirty="0" err="1">
                <a:solidFill>
                  <a:srgbClr val="495365"/>
                </a:solidFill>
                <a:effectLst/>
                <a:latin typeface="Arial" panose="020B0604020202020204" pitchFamily="34" charset="0"/>
              </a:rPr>
              <a:t>parkinson’s</a:t>
            </a:r>
            <a:r>
              <a:rPr lang="en-US" sz="5600" b="0" i="0" dirty="0">
                <a:solidFill>
                  <a:srgbClr val="495365"/>
                </a:solidFill>
                <a:effectLst/>
                <a:latin typeface="Arial" panose="020B0604020202020204" pitchFamily="34" charset="0"/>
              </a:rPr>
              <a:t> disease monitoring using the infinite hidden </a:t>
            </a:r>
            <a:r>
              <a:rPr lang="en-US" sz="5600" b="0" i="0" dirty="0" err="1">
                <a:solidFill>
                  <a:srgbClr val="495365"/>
                </a:solidFill>
                <a:effectLst/>
                <a:latin typeface="Arial" panose="020B0604020202020204" pitchFamily="34" charset="0"/>
              </a:rPr>
              <a:t>markov</a:t>
            </a:r>
            <a:r>
              <a:rPr lang="en-US" sz="5600" b="0" i="0" dirty="0">
                <a:solidFill>
                  <a:srgbClr val="495365"/>
                </a:solidFill>
                <a:effectLst/>
                <a:latin typeface="Arial" panose="020B0604020202020204" pitchFamily="34" charset="0"/>
              </a:rPr>
              <a:t> model. In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ICASSP 2019-2019 IEEE International Conference on Acoustics, Speech and Signal</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Processing (ICASSP), pages 805–809. IEEE,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[15] Bin Yang, Issei Sato, and Hiroshi Nakagawa. Privacy-preserving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algorithm for</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clustering on social network. In Advances in Knowledge Discovery and Data Mining:</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16th Pacific-Asia Conference, PAKDD 2012, Kuala Lumpur, Malaysia, May 29-June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 2012, Proceedings, Part I 16, pages 542–553. Springer, 2012.</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22</a:t>
            </a: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[16] </a:t>
            </a:r>
            <a:r>
              <a:rPr lang="en-US" sz="5600" b="0" i="0" dirty="0" err="1">
                <a:solidFill>
                  <a:srgbClr val="495365"/>
                </a:solidFill>
                <a:effectLst/>
                <a:latin typeface="Arial" panose="020B0604020202020204" pitchFamily="34" charset="0"/>
              </a:rPr>
              <a:t>Zhe</a:t>
            </a:r>
            <a:r>
              <a:rPr lang="en-US" sz="5600" b="0" i="0" dirty="0">
                <a:solidFill>
                  <a:srgbClr val="495365"/>
                </a:solidFill>
                <a:effectLst/>
                <a:latin typeface="Arial" panose="020B0604020202020204" pitchFamily="34" charset="0"/>
              </a:rPr>
              <a:t> Zhang and </a:t>
            </a:r>
            <a:r>
              <a:rPr lang="en-US" sz="5600" b="0" i="0" dirty="0" err="1">
                <a:solidFill>
                  <a:srgbClr val="495365"/>
                </a:solidFill>
                <a:effectLst/>
                <a:latin typeface="Arial" panose="020B0604020202020204" pitchFamily="34" charset="0"/>
              </a:rPr>
              <a:t>Linjun</a:t>
            </a:r>
            <a:r>
              <a:rPr lang="en-US" sz="5600" b="0" i="0" dirty="0">
                <a:solidFill>
                  <a:srgbClr val="495365"/>
                </a:solidFill>
                <a:effectLst/>
                <a:latin typeface="Arial" panose="020B0604020202020204" pitchFamily="34" charset="0"/>
              </a:rPr>
              <a:t> Zhang. High-dimensional differentially-private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algorithm:</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Methods and near-optimal statistical guarantees. </a:t>
            </a:r>
            <a:r>
              <a:rPr lang="en-US" sz="5600" b="0" i="0" dirty="0" err="1">
                <a:solidFill>
                  <a:srgbClr val="495365"/>
                </a:solidFill>
                <a:effectLst/>
                <a:latin typeface="Arial" panose="020B0604020202020204" pitchFamily="34" charset="0"/>
              </a:rPr>
              <a:t>arXiv</a:t>
            </a:r>
            <a:r>
              <a:rPr lang="en-US" sz="5600" b="0" i="0" dirty="0">
                <a:solidFill>
                  <a:srgbClr val="495365"/>
                </a:solidFill>
                <a:effectLst/>
                <a:latin typeface="Arial" panose="020B0604020202020204" pitchFamily="34" charset="0"/>
              </a:rPr>
              <a:t> preprint arXiv:2104.00245,</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2021.</a:t>
            </a:r>
          </a:p>
          <a:p>
            <a:pPr marL="0" indent="0" algn="l" rtl="0">
              <a:buNone/>
            </a:pPr>
            <a:r>
              <a:rPr lang="en-US" sz="5600" b="0" i="0" dirty="0">
                <a:solidFill>
                  <a:srgbClr val="495365"/>
                </a:solidFill>
                <a:effectLst/>
                <a:latin typeface="Arial" panose="020B0604020202020204" pitchFamily="34" charset="0"/>
              </a:rPr>
              <a:t>[1</a:t>
            </a:r>
            <a:r>
              <a:rPr lang="en-US" sz="5600" dirty="0">
                <a:solidFill>
                  <a:srgbClr val="495365"/>
                </a:solidFill>
                <a:latin typeface="Arial" panose="020B0604020202020204" pitchFamily="34" charset="0"/>
              </a:rPr>
              <a:t>7] Appendix A in the article ,explaining the GMM variant of Expectation Maximization protocol </a:t>
            </a:r>
          </a:p>
          <a:p>
            <a:pPr marL="0" indent="0" algn="l" rtl="0">
              <a:buNone/>
            </a:pPr>
            <a:r>
              <a:rPr lang="en-US" sz="5600" b="0" i="0" dirty="0">
                <a:solidFill>
                  <a:srgbClr val="495365"/>
                </a:solidFill>
                <a:effectLst/>
                <a:latin typeface="Arial" panose="020B0604020202020204" pitchFamily="34" charset="0"/>
              </a:rPr>
              <a:t>[18] </a:t>
            </a:r>
            <a:r>
              <a:rPr lang="en-US" sz="5600" dirty="0">
                <a:solidFill>
                  <a:srgbClr val="495365"/>
                </a:solidFill>
                <a:latin typeface="Arial" panose="020B0604020202020204" pitchFamily="34" charset="0"/>
              </a:rPr>
              <a:t>Appendix B in the article, explaining a Privacy Preserving Expectation Maximization variant over Generalized Linear Mixed Model (GLMM)</a:t>
            </a:r>
          </a:p>
          <a:p>
            <a:pPr marL="0" indent="0" algn="l" rtl="0">
              <a:buNone/>
            </a:pPr>
            <a:endParaRPr lang="en-US" sz="5600" b="0" i="0" dirty="0">
              <a:solidFill>
                <a:srgbClr val="495365"/>
              </a:solidFill>
              <a:effectLst/>
              <a:latin typeface="Lato" panose="020F0502020204030203" pitchFamily="34" charset="0"/>
            </a:endParaRPr>
          </a:p>
          <a:p>
            <a:pPr marL="0" indent="0" algn="l" rtl="0">
              <a:buNone/>
            </a:pP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br>
              <a:rPr lang="en-US" sz="800" dirty="0"/>
            </a:br>
            <a:br>
              <a:rPr lang="en-US" sz="600" dirty="0"/>
            </a:br>
            <a:br>
              <a:rPr lang="en-US" sz="600" dirty="0"/>
            </a:br>
            <a:endParaRPr lang="en-US" sz="600" dirty="0"/>
          </a:p>
        </p:txBody>
      </p:sp>
    </p:spTree>
    <p:extLst>
      <p:ext uri="{BB962C8B-B14F-4D97-AF65-F5344CB8AC3E}">
        <p14:creationId xmlns:p14="http://schemas.microsoft.com/office/powerpoint/2010/main" val="3680006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Types of clustering models</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062" y="2291262"/>
            <a:ext cx="8779512" cy="2879256"/>
          </a:xfrm>
        </p:spPr>
        <p:txBody>
          <a:bodyPr>
            <a:normAutofit/>
          </a:bodyPr>
          <a:lstStyle/>
          <a:p>
            <a:r>
              <a:rPr lang="en-US" sz="2400" dirty="0"/>
              <a:t>Hard clustering : the clusters in this model do not overlap ,</a:t>
            </a:r>
            <a:r>
              <a:rPr lang="en-US" sz="2400" dirty="0" err="1"/>
              <a:t>i.e</a:t>
            </a:r>
            <a:r>
              <a:rPr lang="en-US" sz="2400" dirty="0"/>
              <a:t> the elements either belong to the cluster or don’t </a:t>
            </a:r>
          </a:p>
          <a:p>
            <a:r>
              <a:rPr lang="en-US" sz="2400" dirty="0"/>
              <a:t>Soft clustering : the clusters in this model can overlap as we use association of element x to cluster i based on the probability that it belongs to that cluster </a:t>
            </a:r>
          </a:p>
        </p:txBody>
      </p:sp>
    </p:spTree>
    <p:extLst>
      <p:ext uri="{BB962C8B-B14F-4D97-AF65-F5344CB8AC3E}">
        <p14:creationId xmlns:p14="http://schemas.microsoft.com/office/powerpoint/2010/main" val="385708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K-means algorithm</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244" y="1989372"/>
            <a:ext cx="8779512" cy="2879256"/>
          </a:xfrm>
        </p:spPr>
        <p:txBody>
          <a:bodyPr>
            <a:normAutofit/>
          </a:bodyPr>
          <a:lstStyle/>
          <a:p>
            <a:r>
              <a:rPr lang="en-US" sz="2400" dirty="0"/>
              <a:t>K-means algorithm is an example of hard clustering as it aims to partition n observations into k clusters in which each observation belongs to the cluster with the nearest mean to the centroid of each cluster . </a:t>
            </a:r>
          </a:p>
          <a:p>
            <a:endParaRPr lang="en-US" sz="2400" dirty="0"/>
          </a:p>
          <a:p>
            <a:endParaRPr lang="en-US" sz="2400" dirty="0"/>
          </a:p>
          <a:p>
            <a:endParaRPr lang="en-US" sz="2400" dirty="0"/>
          </a:p>
          <a:p>
            <a:endParaRPr lang="en-US" sz="2400" dirty="0"/>
          </a:p>
          <a:p>
            <a:endParaRPr lang="he-IL" sz="2400" dirty="0"/>
          </a:p>
        </p:txBody>
      </p:sp>
      <p:pic>
        <p:nvPicPr>
          <p:cNvPr id="7" name="תמונה 6">
            <a:extLst>
              <a:ext uri="{FF2B5EF4-FFF2-40B4-BE49-F238E27FC236}">
                <a16:creationId xmlns:a16="http://schemas.microsoft.com/office/drawing/2014/main" id="{32FD03CA-A80D-4287-AC25-C5B8CD2A5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127" y="3441689"/>
            <a:ext cx="3034645" cy="2948893"/>
          </a:xfrm>
          <a:prstGeom prst="rect">
            <a:avLst/>
          </a:prstGeom>
        </p:spPr>
      </p:pic>
    </p:spTree>
    <p:extLst>
      <p:ext uri="{BB962C8B-B14F-4D97-AF65-F5344CB8AC3E}">
        <p14:creationId xmlns:p14="http://schemas.microsoft.com/office/powerpoint/2010/main" val="275121920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4159</TotalTime>
  <Words>5508</Words>
  <Application>Microsoft Office PowerPoint</Application>
  <PresentationFormat>Widescreen</PresentationFormat>
  <Paragraphs>402</Paragraphs>
  <Slides>78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Amasis MT Pro</vt:lpstr>
      <vt:lpstr>Arial</vt:lpstr>
      <vt:lpstr>Cambria Math</vt:lpstr>
      <vt:lpstr>Courier New</vt:lpstr>
      <vt:lpstr>Gill Sans MT</vt:lpstr>
      <vt:lpstr>Lato</vt:lpstr>
      <vt:lpstr>Times New Roman</vt:lpstr>
      <vt:lpstr>Wingdings</vt:lpstr>
      <vt:lpstr>Parcel</vt:lpstr>
      <vt:lpstr>PPEM using Homomorphic encryption</vt:lpstr>
      <vt:lpstr>Abstract  - ML</vt:lpstr>
      <vt:lpstr>Abstract  - Privacy</vt:lpstr>
      <vt:lpstr>Abstract  - Privacy</vt:lpstr>
      <vt:lpstr>Introduction to Expectation Maximization (EM) Algorithm</vt:lpstr>
      <vt:lpstr>what DOES IT DO ?</vt:lpstr>
      <vt:lpstr>USECASES :</vt:lpstr>
      <vt:lpstr>Types of clustering models</vt:lpstr>
      <vt:lpstr>K-means algorithm</vt:lpstr>
      <vt:lpstr>Mixture model</vt:lpstr>
      <vt:lpstr>Mixture models </vt:lpstr>
      <vt:lpstr>Expectation maximization algorithm </vt:lpstr>
      <vt:lpstr>Gaussian distribution / normal distribution</vt:lpstr>
      <vt:lpstr>We will first use an example of a 1-dimensional mixture model </vt:lpstr>
      <vt:lpstr>Find the gaussian </vt:lpstr>
      <vt:lpstr>We will first use an example of a 1-dimensional mixture model </vt:lpstr>
      <vt:lpstr>How do we assign each dot to which normal distribution</vt:lpstr>
      <vt:lpstr>How do we assign each dot to which normal distribution</vt:lpstr>
      <vt:lpstr>Expectation maximizations motivation  </vt:lpstr>
      <vt:lpstr>Expectation maximizations motivation  </vt:lpstr>
      <vt:lpstr>Expectation maximizations</vt:lpstr>
      <vt:lpstr>Expectation phase </vt:lpstr>
      <vt:lpstr>Expectation phase </vt:lpstr>
      <vt:lpstr>Maximization phase </vt:lpstr>
      <vt:lpstr>Example of the algorithm in 1-d</vt:lpstr>
      <vt:lpstr>Example of the algorithm in 1-d</vt:lpstr>
      <vt:lpstr>Example of the algorithm in 1-d</vt:lpstr>
      <vt:lpstr>Example of the algorithm in 1-d</vt:lpstr>
      <vt:lpstr>Notes </vt:lpstr>
      <vt:lpstr>Notes </vt:lpstr>
      <vt:lpstr>Modern data analysis </vt:lpstr>
      <vt:lpstr>Privacy </vt:lpstr>
      <vt:lpstr>PP algorithm security </vt:lpstr>
      <vt:lpstr>Privacy concerns </vt:lpstr>
      <vt:lpstr>Adversary models </vt:lpstr>
      <vt:lpstr>Honest but Curious </vt:lpstr>
      <vt:lpstr>Malicious Adversary  </vt:lpstr>
      <vt:lpstr>Adversary models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Methods used on federated algorithms and collaborative learning modules</vt:lpstr>
      <vt:lpstr>Federated EM algorithm ON GMM</vt:lpstr>
      <vt:lpstr>Intermediate m-step</vt:lpstr>
      <vt:lpstr>Intermediate m-step</vt:lpstr>
      <vt:lpstr>M-step</vt:lpstr>
      <vt:lpstr>M-step</vt:lpstr>
      <vt:lpstr>M-step</vt:lpstr>
      <vt:lpstr>Our approach</vt:lpstr>
      <vt:lpstr>CKKS (Cheon-Kim-Kim-Song)</vt:lpstr>
      <vt:lpstr>CKKS (Cheon-Kim-Kim-Song)</vt:lpstr>
      <vt:lpstr>CKKS (Cheon-Kim-Kim-Song)</vt:lpstr>
      <vt:lpstr>CKKS (Cheon-Kim-Kim-Song)</vt:lpstr>
      <vt:lpstr>CKKS (Cheon-Kim-Kim-Song)</vt:lpstr>
      <vt:lpstr>Encryption</vt:lpstr>
      <vt:lpstr>Encryption</vt:lpstr>
      <vt:lpstr>Our proposal</vt:lpstr>
      <vt:lpstr>Our proposal</vt:lpstr>
      <vt:lpstr>Brief explanation</vt:lpstr>
      <vt:lpstr>initialization</vt:lpstr>
      <vt:lpstr>Privacy</vt:lpstr>
      <vt:lpstr>Privacy</vt:lpstr>
      <vt:lpstr>Correctness of the output</vt:lpstr>
      <vt:lpstr>Correctness of the output</vt:lpstr>
      <vt:lpstr>FEM VS PPEM ON Parkinson’s Data </vt:lpstr>
      <vt:lpstr>Correctness of the output</vt:lpstr>
      <vt:lpstr>Feature enhancements</vt:lpstr>
      <vt:lpstr>Conclusions </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Game Theory</dc:title>
  <dc:creator>Reham Khamaisy</dc:creator>
  <cp:lastModifiedBy>עבד אלרחמן אאבו חוסין</cp:lastModifiedBy>
  <cp:revision>96</cp:revision>
  <dcterms:created xsi:type="dcterms:W3CDTF">2022-03-19T14:40:05Z</dcterms:created>
  <dcterms:modified xsi:type="dcterms:W3CDTF">2023-09-26T17:36:33Z</dcterms:modified>
</cp:coreProperties>
</file>